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40" r:id="rId6"/>
  </p:sldMasterIdLst>
  <p:notesMasterIdLst>
    <p:notesMasterId r:id="rId26"/>
  </p:notesMasterIdLst>
  <p:handoutMasterIdLst>
    <p:handoutMasterId r:id="rId27"/>
  </p:handoutMasterIdLst>
  <p:sldIdLst>
    <p:sldId id="259" r:id="rId7"/>
    <p:sldId id="377" r:id="rId8"/>
    <p:sldId id="388" r:id="rId9"/>
    <p:sldId id="375" r:id="rId10"/>
    <p:sldId id="378" r:id="rId11"/>
    <p:sldId id="300" r:id="rId12"/>
    <p:sldId id="393" r:id="rId13"/>
    <p:sldId id="368" r:id="rId14"/>
    <p:sldId id="374" r:id="rId15"/>
    <p:sldId id="381" r:id="rId16"/>
    <p:sldId id="382" r:id="rId17"/>
    <p:sldId id="390" r:id="rId18"/>
    <p:sldId id="383" r:id="rId19"/>
    <p:sldId id="384" r:id="rId20"/>
    <p:sldId id="380" r:id="rId21"/>
    <p:sldId id="385" r:id="rId22"/>
    <p:sldId id="391" r:id="rId23"/>
    <p:sldId id="392" r:id="rId24"/>
    <p:sldId id="386" r:id="rId2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orient="horz" pos="164" userDrawn="1">
          <p15:clr>
            <a:srgbClr val="A4A3A4"/>
          </p15:clr>
        </p15:guide>
        <p15:guide id="4" pos="2880">
          <p15:clr>
            <a:srgbClr val="A4A3A4"/>
          </p15:clr>
        </p15:guide>
        <p15:guide id="5" pos="1338">
          <p15:clr>
            <a:srgbClr val="A4A3A4"/>
          </p15:clr>
        </p15:guide>
        <p15:guide id="6" pos="6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F66EE5-F903-4737-FB8A-D24AB020BAA5}" name="Maria O'Beirne" initials="MO" userId="S::maria.o'beirne@communities.gov.uk::d16372c1-192e-426a-9c04-02319be2cf1f" providerId="AD"/>
  <p188:author id="{127591FC-4EC3-F34D-6FCB-3BA2A293B1BE}" name="Karen Irving" initials="KI" userId="S::Karen.Irving@communities.gov.uk::1cd0950e-c43a-4bba-a577-d961db48e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O'Beirne" initials="MO" lastIdx="20" clrIdx="0">
    <p:extLst>
      <p:ext uri="{19B8F6BF-5375-455C-9EA6-DF929625EA0E}">
        <p15:presenceInfo xmlns:p15="http://schemas.microsoft.com/office/powerpoint/2012/main" userId="S::maria.o'beirne@communities.gov.uk::d16372c1-192e-426a-9c04-02319be2cf1f" providerId="AD"/>
      </p:ext>
    </p:extLst>
  </p:cmAuthor>
  <p:cmAuthor id="2" name="Freddy Crawford" initials="FC" lastIdx="48" clrIdx="1">
    <p:extLst>
      <p:ext uri="{19B8F6BF-5375-455C-9EA6-DF929625EA0E}">
        <p15:presenceInfo xmlns:p15="http://schemas.microsoft.com/office/powerpoint/2012/main" userId="S::freddy.crawford@communities.gov.uk::f76bc58b-03b1-4516-88e8-7ee0bc5b50ad" providerId="AD"/>
      </p:ext>
    </p:extLst>
  </p:cmAuthor>
  <p:cmAuthor id="3" name="Evgeniya Gorbatsevich" initials="EG" lastIdx="44" clrIdx="2">
    <p:extLst>
      <p:ext uri="{19B8F6BF-5375-455C-9EA6-DF929625EA0E}">
        <p15:presenceInfo xmlns:p15="http://schemas.microsoft.com/office/powerpoint/2012/main" userId="S::Evgeniya.Gorbatsevich@communities.gov.uk::c5ff4819-542a-403d-9a9e-048acd0e8016" providerId="AD"/>
      </p:ext>
    </p:extLst>
  </p:cmAuthor>
  <p:cmAuthor id="4" name="Emma Scowcroft" initials="ES" lastIdx="10" clrIdx="3">
    <p:extLst>
      <p:ext uri="{19B8F6BF-5375-455C-9EA6-DF929625EA0E}">
        <p15:presenceInfo xmlns:p15="http://schemas.microsoft.com/office/powerpoint/2012/main" userId="S::emma.scowcroft@communities.gov.uk::d62df97d-96e0-404b-82aa-12b036d04430" providerId="AD"/>
      </p:ext>
    </p:extLst>
  </p:cmAuthor>
  <p:cmAuthor id="5" name="Jack Collier" initials="JC" lastIdx="47" clrIdx="4">
    <p:extLst>
      <p:ext uri="{19B8F6BF-5375-455C-9EA6-DF929625EA0E}">
        <p15:presenceInfo xmlns:p15="http://schemas.microsoft.com/office/powerpoint/2012/main" userId="S::Jack.Collier@communities.gov.uk::72a28212-60e3-43d9-934c-3fe41cb983e6" providerId="AD"/>
      </p:ext>
    </p:extLst>
  </p:cmAuthor>
  <p:cmAuthor id="6" name="Nicholas Majendie" initials="NM" lastIdx="1" clrIdx="5">
    <p:extLst>
      <p:ext uri="{19B8F6BF-5375-455C-9EA6-DF929625EA0E}">
        <p15:presenceInfo xmlns:p15="http://schemas.microsoft.com/office/powerpoint/2012/main" userId="S::Nick.Majendie@communities.gov.uk::efeac8a9-8590-4ed8-ad8e-65f47c8a9a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8FF"/>
    <a:srgbClr val="FFFFFF"/>
    <a:srgbClr val="00747A"/>
    <a:srgbClr val="13224C"/>
    <a:srgbClr val="1C2958"/>
    <a:srgbClr val="002060"/>
    <a:srgbClr val="446590"/>
    <a:srgbClr val="ADC7D9"/>
    <a:srgbClr val="7497C6"/>
    <a:srgbClr val="96B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3" autoAdjust="0"/>
    <p:restoredTop sz="82232" autoAdjust="0"/>
  </p:normalViewPr>
  <p:slideViewPr>
    <p:cSldViewPr snapToGrid="0">
      <p:cViewPr varScale="1">
        <p:scale>
          <a:sx n="56" d="100"/>
          <a:sy n="56" d="100"/>
        </p:scale>
        <p:origin x="1576" y="56"/>
      </p:cViewPr>
      <p:guideLst>
        <p:guide orient="horz" pos="2160"/>
        <p:guide orient="horz" pos="799"/>
        <p:guide orient="horz" pos="164"/>
        <p:guide pos="2880"/>
        <p:guide pos="1338"/>
        <p:guide pos="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geniya Gorbatsevich" userId="c5ff4819-542a-403d-9a9e-048acd0e8016" providerId="ADAL" clId="{BA803FBB-6BC9-4133-8F14-0631BEE5712F}"/>
    <pc:docChg chg="modSld">
      <pc:chgData name="Evgeniya Gorbatsevich" userId="c5ff4819-542a-403d-9a9e-048acd0e8016" providerId="ADAL" clId="{BA803FBB-6BC9-4133-8F14-0631BEE5712F}" dt="2023-03-01T16:57:27.877" v="11" actId="20577"/>
      <pc:docMkLst>
        <pc:docMk/>
      </pc:docMkLst>
      <pc:sldChg chg="modNotesTx">
        <pc:chgData name="Evgeniya Gorbatsevich" userId="c5ff4819-542a-403d-9a9e-048acd0e8016" providerId="ADAL" clId="{BA803FBB-6BC9-4133-8F14-0631BEE5712F}" dt="2023-03-01T16:56:49.849" v="1" actId="20577"/>
        <pc:sldMkLst>
          <pc:docMk/>
          <pc:sldMk cId="1431226500" sldId="300"/>
        </pc:sldMkLst>
      </pc:sldChg>
      <pc:sldChg chg="modNotesTx">
        <pc:chgData name="Evgeniya Gorbatsevich" userId="c5ff4819-542a-403d-9a9e-048acd0e8016" providerId="ADAL" clId="{BA803FBB-6BC9-4133-8F14-0631BEE5712F}" dt="2023-03-01T16:56:54.426" v="2" actId="20577"/>
        <pc:sldMkLst>
          <pc:docMk/>
          <pc:sldMk cId="2316184367" sldId="368"/>
        </pc:sldMkLst>
      </pc:sldChg>
      <pc:sldChg chg="modNotesTx">
        <pc:chgData name="Evgeniya Gorbatsevich" userId="c5ff4819-542a-403d-9a9e-048acd0e8016" providerId="ADAL" clId="{BA803FBB-6BC9-4133-8F14-0631BEE5712F}" dt="2023-03-01T16:56:59.873" v="3" actId="20577"/>
        <pc:sldMkLst>
          <pc:docMk/>
          <pc:sldMk cId="901725315" sldId="374"/>
        </pc:sldMkLst>
      </pc:sldChg>
      <pc:sldChg chg="modNotesTx">
        <pc:chgData name="Evgeniya Gorbatsevich" userId="c5ff4819-542a-403d-9a9e-048acd0e8016" providerId="ADAL" clId="{BA803FBB-6BC9-4133-8F14-0631BEE5712F}" dt="2023-03-01T16:57:05.504" v="4" actId="20577"/>
        <pc:sldMkLst>
          <pc:docMk/>
          <pc:sldMk cId="1969846386" sldId="381"/>
        </pc:sldMkLst>
      </pc:sldChg>
      <pc:sldChg chg="modNotesTx">
        <pc:chgData name="Evgeniya Gorbatsevich" userId="c5ff4819-542a-403d-9a9e-048acd0e8016" providerId="ADAL" clId="{BA803FBB-6BC9-4133-8F14-0631BEE5712F}" dt="2023-03-01T16:57:08.089" v="5" actId="20577"/>
        <pc:sldMkLst>
          <pc:docMk/>
          <pc:sldMk cId="4278897794" sldId="382"/>
        </pc:sldMkLst>
      </pc:sldChg>
      <pc:sldChg chg="modNotesTx">
        <pc:chgData name="Evgeniya Gorbatsevich" userId="c5ff4819-542a-403d-9a9e-048acd0e8016" providerId="ADAL" clId="{BA803FBB-6BC9-4133-8F14-0631BEE5712F}" dt="2023-03-01T16:57:11.625" v="6" actId="20577"/>
        <pc:sldMkLst>
          <pc:docMk/>
          <pc:sldMk cId="2665778704" sldId="383"/>
        </pc:sldMkLst>
      </pc:sldChg>
      <pc:sldChg chg="modNotesTx">
        <pc:chgData name="Evgeniya Gorbatsevich" userId="c5ff4819-542a-403d-9a9e-048acd0e8016" providerId="ADAL" clId="{BA803FBB-6BC9-4133-8F14-0631BEE5712F}" dt="2023-03-01T16:57:14.209" v="7" actId="20577"/>
        <pc:sldMkLst>
          <pc:docMk/>
          <pc:sldMk cId="3533398899" sldId="384"/>
        </pc:sldMkLst>
      </pc:sldChg>
      <pc:sldChg chg="modNotesTx">
        <pc:chgData name="Evgeniya Gorbatsevich" userId="c5ff4819-542a-403d-9a9e-048acd0e8016" providerId="ADAL" clId="{BA803FBB-6BC9-4133-8F14-0631BEE5712F}" dt="2023-03-01T16:57:18.672" v="8" actId="20577"/>
        <pc:sldMkLst>
          <pc:docMk/>
          <pc:sldMk cId="3065195392" sldId="385"/>
        </pc:sldMkLst>
      </pc:sldChg>
      <pc:sldChg chg="modNotesTx">
        <pc:chgData name="Evgeniya Gorbatsevich" userId="c5ff4819-542a-403d-9a9e-048acd0e8016" providerId="ADAL" clId="{BA803FBB-6BC9-4133-8F14-0631BEE5712F}" dt="2023-03-01T16:57:27.877" v="11" actId="20577"/>
        <pc:sldMkLst>
          <pc:docMk/>
          <pc:sldMk cId="1354304635" sldId="386"/>
        </pc:sldMkLst>
      </pc:sldChg>
      <pc:sldChg chg="modNotesTx">
        <pc:chgData name="Evgeniya Gorbatsevich" userId="c5ff4819-542a-403d-9a9e-048acd0e8016" providerId="ADAL" clId="{BA803FBB-6BC9-4133-8F14-0631BEE5712F}" dt="2023-03-01T16:56:38.282" v="0" actId="20577"/>
        <pc:sldMkLst>
          <pc:docMk/>
          <pc:sldMk cId="1884817445" sldId="388"/>
        </pc:sldMkLst>
      </pc:sldChg>
      <pc:sldChg chg="modNotesTx">
        <pc:chgData name="Evgeniya Gorbatsevich" userId="c5ff4819-542a-403d-9a9e-048acd0e8016" providerId="ADAL" clId="{BA803FBB-6BC9-4133-8F14-0631BEE5712F}" dt="2023-03-01T16:57:21.009" v="9" actId="20577"/>
        <pc:sldMkLst>
          <pc:docMk/>
          <pc:sldMk cId="2037750280" sldId="391"/>
        </pc:sldMkLst>
      </pc:sldChg>
      <pc:sldChg chg="modNotesTx">
        <pc:chgData name="Evgeniya Gorbatsevich" userId="c5ff4819-542a-403d-9a9e-048acd0e8016" providerId="ADAL" clId="{BA803FBB-6BC9-4133-8F14-0631BEE5712F}" dt="2023-03-01T16:57:24.894" v="10" actId="20577"/>
        <pc:sldMkLst>
          <pc:docMk/>
          <pc:sldMk cId="2926435679" sldId="392"/>
        </pc:sldMkLst>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mhclg.sharepoint.com/sites/NCCAteamLPA/Shared%20Documents/General/Area%20Programme%20Evaluation/DELTA/IAP%20DELTA%20returns.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'IAP Projects by theme'!$B$78:$H$78</cx:f>
        <cx:lvl ptCount="7">
          <cx:pt idx="0">School &amp; Young People</cx:pt>
          <cx:pt idx="1">Employment</cx:pt>
          <cx:pt idx="2">Community Networks &amp; Conversations</cx:pt>
          <cx:pt idx="3">Funds for Community Initiatives</cx:pt>
          <cx:pt idx="4">Community Ambassadors</cx:pt>
          <cx:pt idx="5">Projects for New Migrants</cx:pt>
          <cx:pt idx="6">English Language</cx:pt>
        </cx:lvl>
      </cx:strDim>
      <cx:numDim type="size">
        <cx:f>'IAP Projects by theme'!$B$79:$H$79</cx:f>
        <cx:lvl ptCount="7" formatCode="General">
          <cx:pt idx="0">15</cx:pt>
          <cx:pt idx="1">12</cx:pt>
          <cx:pt idx="2">20</cx:pt>
          <cx:pt idx="3">5</cx:pt>
          <cx:pt idx="4">3</cx:pt>
          <cx:pt idx="5">6</cx:pt>
          <cx:pt idx="6">7</cx:pt>
        </cx:lvl>
      </cx:numDim>
    </cx:data>
  </cx:chartData>
  <cx:chart>
    <cx:title pos="t" align="ctr" overlay="0">
      <cx:tx>
        <cx:txData>
          <cx:v/>
        </cx:txData>
      </cx:tx>
      <cx:txPr>
        <a:bodyPr rot="0" spcFirstLastPara="1" vertOverflow="ellipsis" vert="horz" wrap="square" lIns="38100" tIns="19050" rIns="38100" bIns="19050" anchor="ctr" anchorCtr="1" compatLnSpc="0"/>
        <a:lstStyle/>
        <a:p>
          <a:pPr algn="ctr" rtl="0">
            <a:defRPr sz="1600" b="0" i="0" u="none" strike="noStrike" kern="1200" spc="0" baseline="0">
              <a:solidFill>
                <a:schemeClr val="tx1"/>
              </a:solidFill>
              <a:latin typeface="+mn-lt"/>
              <a:ea typeface="+mn-ea"/>
              <a:cs typeface="+mn-cs"/>
            </a:defRPr>
          </a:pPr>
          <a:endParaRPr kumimoji="0" lang="en-GB" sz="1200" b="0" i="0" u="none" strike="noStrike" kern="1200" cap="none" spc="0" normalizeH="0" baseline="0" noProof="0">
            <a:ln>
              <a:noFill/>
            </a:ln>
            <a:solidFill>
              <a:schemeClr val="tx1"/>
            </a:solidFill>
            <a:effectLst/>
            <a:uLnTx/>
            <a:uFillTx/>
            <a:latin typeface="+mn-lt"/>
          </a:endParaRPr>
        </a:p>
      </cx:txPr>
    </cx:title>
    <cx:plotArea>
      <cx:plotAreaRegion>
        <cx:series layoutId="treemap" uniqueId="{68ABD795-145D-42BA-BB03-18309ECB5A6C}">
          <cx:dataPt idx="0">
            <cx:spPr>
              <a:solidFill>
                <a:srgbClr val="DAEDEF">
                  <a:lumMod val="75000"/>
                </a:srgbClr>
              </a:solidFill>
            </cx:spPr>
          </cx:dataPt>
          <cx:dataPt idx="2">
            <cx:spPr>
              <a:solidFill>
                <a:srgbClr val="DAEDEF"/>
              </a:solidFill>
            </cx:spPr>
          </cx:dataPt>
          <cx:dataPt idx="4">
            <cx:spPr>
              <a:solidFill>
                <a:srgbClr val="DAEDEF">
                  <a:lumMod val="75000"/>
                </a:srgbClr>
              </a:solidFill>
            </cx:spPr>
          </cx:dataPt>
          <cx:dataLabels pos="inEnd">
            <cx:txPr>
              <a:bodyPr spcFirstLastPara="1" vertOverflow="ellipsis" horzOverflow="overflow" wrap="square" lIns="0" tIns="0" rIns="0" bIns="0" anchor="ctr" anchorCtr="1"/>
              <a:lstStyle/>
              <a:p>
                <a:pPr algn="ctr" rtl="0">
                  <a:defRPr sz="160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600" b="0" i="0" u="none" strike="noStrike" baseline="0">
                  <a:solidFill>
                    <a:sysClr val="windowText" lastClr="000000"/>
                  </a:solidFill>
                  <a:latin typeface="Arial" panose="020B0604020202020204" pitchFamily="34" charset="0"/>
                  <a:cs typeface="Arial" panose="020B0604020202020204" pitchFamily="34" charset="0"/>
                </a:endParaRPr>
              </a:p>
            </cx:txPr>
            <cx:visibility seriesName="0" categoryName="1" value="0"/>
            <cx:separator>
</cx:separator>
            <cx:dataLabel idx="1" pos="inEnd">
              <cx:txPr>
                <a:bodyPr spcFirstLastPara="1" vertOverflow="ellipsis" horzOverflow="overflow" wrap="square" lIns="0" tIns="0" rIns="0" bIns="0" anchor="ctr" anchorCtr="1"/>
                <a:lstStyle/>
                <a:p>
                  <a:pPr algn="ctr" rtl="0">
                    <a:defRPr sz="1400"/>
                  </a:pPr>
                  <a:r>
                    <a:rPr lang="en-US" sz="1400" b="0" i="0" u="none" strike="noStrike" baseline="0">
                      <a:solidFill>
                        <a:sysClr val="windowText" lastClr="000000"/>
                      </a:solidFill>
                      <a:latin typeface="Arial" panose="020B0604020202020204" pitchFamily="34" charset="0"/>
                      <a:cs typeface="Arial" panose="020B0604020202020204" pitchFamily="34" charset="0"/>
                    </a:rPr>
                    <a:t>Employment</a:t>
                  </a:r>
                </a:p>
              </cx:txPr>
              <cx:visibility seriesName="0" categoryName="1" value="0"/>
              <cx:separator>
</cx:separator>
            </cx:dataLabel>
            <cx:dataLabel idx="4" pos="inEnd">
              <cx:txPr>
                <a:bodyPr spcFirstLastPara="1" vertOverflow="ellipsis" horzOverflow="overflow" wrap="square" lIns="0" tIns="0" rIns="0" bIns="0" anchor="ctr" anchorCtr="1"/>
                <a:lstStyle/>
                <a:p>
                  <a:pPr algn="ctr" rtl="0">
                    <a:defRPr sz="1050"/>
                  </a:pPr>
                  <a:r>
                    <a:rPr lang="en-US" sz="1050" b="0" i="0" u="none" strike="noStrike" baseline="0">
                      <a:solidFill>
                        <a:sysClr val="windowText" lastClr="000000"/>
                      </a:solidFill>
                      <a:latin typeface="Arial" panose="020B0604020202020204" pitchFamily="34" charset="0"/>
                      <a:cs typeface="Arial" panose="020B0604020202020204" pitchFamily="34" charset="0"/>
                    </a:rPr>
                    <a:t>Community Ambassadors</a:t>
                  </a:r>
                </a:p>
              </cx:txPr>
              <cx:visibility seriesName="0" categoryName="1" value="0"/>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147"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8"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Tree>
    <p:extLst>
      <p:ext uri="{BB962C8B-B14F-4D97-AF65-F5344CB8AC3E}">
        <p14:creationId xmlns:p14="http://schemas.microsoft.com/office/powerpoint/2010/main" val="426626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7F58F0A-46E1-46BA-A227-29EC4BE49554}" type="slidenum">
              <a:rPr lang="en-GB"/>
              <a:pPr>
                <a:defRPr/>
              </a:pPr>
              <a:t>‹#›</a:t>
            </a:fld>
            <a:endParaRPr lang="en-GB"/>
          </a:p>
        </p:txBody>
      </p:sp>
    </p:spTree>
    <p:extLst>
      <p:ext uri="{BB962C8B-B14F-4D97-AF65-F5344CB8AC3E}">
        <p14:creationId xmlns:p14="http://schemas.microsoft.com/office/powerpoint/2010/main" val="378432744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eaLnBrk="1" hangingPunct="1"/>
            <a:endParaRPr lang="en-US" altLang="en-US"/>
          </a:p>
        </p:txBody>
      </p:sp>
      <p:sp>
        <p:nvSpPr>
          <p:cNvPr id="19460" name="Header Placeholder 3"/>
          <p:cNvSpPr>
            <a:spLocks noGrp="1"/>
          </p:cNvSpPr>
          <p:nvPr>
            <p:ph type="hdr" sz="quarter"/>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1" name="Footer Placeholder 4"/>
          <p:cNvSpPr>
            <a:spLocks noGrp="1"/>
          </p:cNvSpPr>
          <p:nvPr>
            <p:ph type="ftr" sz="quarter" idx="4"/>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2" name="Slide Number Placeholder 5"/>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DE5391-4425-45E0-910E-31118D7E8491}" type="slidenum">
              <a:rPr lang="en-GB" altLang="en-US" sz="1200" smtClean="0">
                <a:solidFill>
                  <a:srgbClr val="000000"/>
                </a:solidFill>
              </a:rPr>
              <a:pPr eaLnBrk="1" hangingPunct="1"/>
              <a:t>1</a:t>
            </a:fld>
            <a:endParaRPr lang="en-GB"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10</a:t>
            </a:fld>
            <a:endParaRPr lang="en-GB"/>
          </a:p>
        </p:txBody>
      </p:sp>
    </p:spTree>
    <p:extLst>
      <p:ext uri="{BB962C8B-B14F-4D97-AF65-F5344CB8AC3E}">
        <p14:creationId xmlns:p14="http://schemas.microsoft.com/office/powerpoint/2010/main" val="408665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11</a:t>
            </a:fld>
            <a:endParaRPr lang="en-GB"/>
          </a:p>
        </p:txBody>
      </p:sp>
    </p:spTree>
    <p:extLst>
      <p:ext uri="{BB962C8B-B14F-4D97-AF65-F5344CB8AC3E}">
        <p14:creationId xmlns:p14="http://schemas.microsoft.com/office/powerpoint/2010/main" val="142259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eaLnBrk="1" hangingPunct="1"/>
            <a:endParaRPr lang="en-US" altLang="en-US" dirty="0"/>
          </a:p>
        </p:txBody>
      </p:sp>
      <p:sp>
        <p:nvSpPr>
          <p:cNvPr id="19460" name="Header Placeholder 3"/>
          <p:cNvSpPr>
            <a:spLocks noGrp="1"/>
          </p:cNvSpPr>
          <p:nvPr>
            <p:ph type="hdr" sz="quarter"/>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1" name="Footer Placeholder 4"/>
          <p:cNvSpPr>
            <a:spLocks noGrp="1"/>
          </p:cNvSpPr>
          <p:nvPr>
            <p:ph type="ftr" sz="quarter" idx="4"/>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2" name="Slide Number Placeholder 5"/>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DE5391-4425-45E0-910E-31118D7E8491}" type="slidenum">
              <a:rPr lang="en-GB" altLang="en-US" sz="1200" smtClean="0">
                <a:solidFill>
                  <a:srgbClr val="000000"/>
                </a:solidFill>
              </a:rPr>
              <a:pPr eaLnBrk="1" hangingPunct="1"/>
              <a:t>12</a:t>
            </a:fld>
            <a:endParaRPr lang="en-GB" altLang="en-US" sz="1200">
              <a:solidFill>
                <a:srgbClr val="000000"/>
              </a:solidFill>
            </a:endParaRPr>
          </a:p>
        </p:txBody>
      </p:sp>
    </p:spTree>
    <p:extLst>
      <p:ext uri="{BB962C8B-B14F-4D97-AF65-F5344CB8AC3E}">
        <p14:creationId xmlns:p14="http://schemas.microsoft.com/office/powerpoint/2010/main" val="328284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13</a:t>
            </a:fld>
            <a:endParaRPr lang="en-GB"/>
          </a:p>
        </p:txBody>
      </p:sp>
    </p:spTree>
    <p:extLst>
      <p:ext uri="{BB962C8B-B14F-4D97-AF65-F5344CB8AC3E}">
        <p14:creationId xmlns:p14="http://schemas.microsoft.com/office/powerpoint/2010/main" val="375759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14</a:t>
            </a:fld>
            <a:endParaRPr lang="en-GB"/>
          </a:p>
        </p:txBody>
      </p:sp>
    </p:spTree>
    <p:extLst>
      <p:ext uri="{BB962C8B-B14F-4D97-AF65-F5344CB8AC3E}">
        <p14:creationId xmlns:p14="http://schemas.microsoft.com/office/powerpoint/2010/main" val="228074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15</a:t>
            </a:fld>
            <a:endParaRPr lang="en-GB"/>
          </a:p>
        </p:txBody>
      </p:sp>
    </p:spTree>
    <p:extLst>
      <p:ext uri="{BB962C8B-B14F-4D97-AF65-F5344CB8AC3E}">
        <p14:creationId xmlns:p14="http://schemas.microsoft.com/office/powerpoint/2010/main" val="319519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Font typeface="Symbol" panose="05050102010706020507" pitchFamily="18" charset="2"/>
              <a:buNone/>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16</a:t>
            </a:fld>
            <a:endParaRPr lang="en-GB"/>
          </a:p>
        </p:txBody>
      </p:sp>
    </p:spTree>
    <p:extLst>
      <p:ext uri="{BB962C8B-B14F-4D97-AF65-F5344CB8AC3E}">
        <p14:creationId xmlns:p14="http://schemas.microsoft.com/office/powerpoint/2010/main" val="359430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17</a:t>
            </a:fld>
            <a:endParaRPr lang="en-GB"/>
          </a:p>
        </p:txBody>
      </p:sp>
    </p:spTree>
    <p:extLst>
      <p:ext uri="{BB962C8B-B14F-4D97-AF65-F5344CB8AC3E}">
        <p14:creationId xmlns:p14="http://schemas.microsoft.com/office/powerpoint/2010/main" val="681746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18</a:t>
            </a:fld>
            <a:endParaRPr lang="en-GB"/>
          </a:p>
        </p:txBody>
      </p:sp>
    </p:spTree>
    <p:extLst>
      <p:ext uri="{BB962C8B-B14F-4D97-AF65-F5344CB8AC3E}">
        <p14:creationId xmlns:p14="http://schemas.microsoft.com/office/powerpoint/2010/main" val="54376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19</a:t>
            </a:fld>
            <a:endParaRPr lang="en-GB"/>
          </a:p>
        </p:txBody>
      </p:sp>
    </p:spTree>
    <p:extLst>
      <p:ext uri="{BB962C8B-B14F-4D97-AF65-F5344CB8AC3E}">
        <p14:creationId xmlns:p14="http://schemas.microsoft.com/office/powerpoint/2010/main" val="19898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eaLnBrk="1" hangingPunct="1"/>
            <a:endParaRPr lang="en-US" altLang="en-US" dirty="0"/>
          </a:p>
        </p:txBody>
      </p:sp>
      <p:sp>
        <p:nvSpPr>
          <p:cNvPr id="19460" name="Header Placeholder 3"/>
          <p:cNvSpPr>
            <a:spLocks noGrp="1"/>
          </p:cNvSpPr>
          <p:nvPr>
            <p:ph type="hdr" sz="quarter"/>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1" name="Footer Placeholder 4"/>
          <p:cNvSpPr>
            <a:spLocks noGrp="1"/>
          </p:cNvSpPr>
          <p:nvPr>
            <p:ph type="ftr" sz="quarter" idx="4"/>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2" name="Slide Number Placeholder 5"/>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DE5391-4425-45E0-910E-31118D7E8491}" type="slidenum">
              <a:rPr lang="en-GB" altLang="en-US" sz="1200" smtClean="0">
                <a:solidFill>
                  <a:srgbClr val="000000"/>
                </a:solidFill>
              </a:rPr>
              <a:pPr eaLnBrk="1" hangingPunct="1"/>
              <a:t>2</a:t>
            </a:fld>
            <a:endParaRPr lang="en-GB" altLang="en-US" sz="1200">
              <a:solidFill>
                <a:srgbClr val="000000"/>
              </a:solidFill>
            </a:endParaRPr>
          </a:p>
        </p:txBody>
      </p:sp>
    </p:spTree>
    <p:extLst>
      <p:ext uri="{BB962C8B-B14F-4D97-AF65-F5344CB8AC3E}">
        <p14:creationId xmlns:p14="http://schemas.microsoft.com/office/powerpoint/2010/main" val="26761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eaLnBrk="1" hangingPunct="1"/>
            <a:endParaRPr lang="en-US" altLang="en-US" dirty="0"/>
          </a:p>
        </p:txBody>
      </p:sp>
      <p:sp>
        <p:nvSpPr>
          <p:cNvPr id="19460" name="Header Placeholder 3"/>
          <p:cNvSpPr>
            <a:spLocks noGrp="1"/>
          </p:cNvSpPr>
          <p:nvPr>
            <p:ph type="hdr" sz="quarter"/>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1" name="Footer Placeholder 4"/>
          <p:cNvSpPr>
            <a:spLocks noGrp="1"/>
          </p:cNvSpPr>
          <p:nvPr>
            <p:ph type="ftr" sz="quarter" idx="4"/>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2" name="Slide Number Placeholder 5"/>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DE5391-4425-45E0-910E-31118D7E8491}" type="slidenum">
              <a:rPr lang="en-GB" altLang="en-US" sz="1200" smtClean="0">
                <a:solidFill>
                  <a:srgbClr val="000000"/>
                </a:solidFill>
              </a:rPr>
              <a:pPr eaLnBrk="1" hangingPunct="1"/>
              <a:t>3</a:t>
            </a:fld>
            <a:endParaRPr lang="en-GB" altLang="en-US" sz="1200">
              <a:solidFill>
                <a:srgbClr val="000000"/>
              </a:solidFill>
            </a:endParaRPr>
          </a:p>
        </p:txBody>
      </p:sp>
    </p:spTree>
    <p:extLst>
      <p:ext uri="{BB962C8B-B14F-4D97-AF65-F5344CB8AC3E}">
        <p14:creationId xmlns:p14="http://schemas.microsoft.com/office/powerpoint/2010/main" val="3273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sz="1200" kern="0" dirty="0">
                <a:cs typeface="Arial"/>
              </a:rPr>
              <a:t>5 pilot areas:</a:t>
            </a:r>
          </a:p>
          <a:p>
            <a:pPr marL="285750" indent="-285750">
              <a:buFont typeface="Arial"/>
              <a:buChar char="•"/>
            </a:pPr>
            <a:r>
              <a:rPr lang="en-GB" sz="1200" kern="0" dirty="0">
                <a:cs typeface="Arial"/>
              </a:rPr>
              <a:t>Blackburn with Darwen</a:t>
            </a:r>
          </a:p>
          <a:p>
            <a:pPr marL="285750" indent="-285750">
              <a:buFont typeface="Arial"/>
              <a:buChar char="•"/>
            </a:pPr>
            <a:r>
              <a:rPr lang="en-GB" sz="1200" kern="0" dirty="0">
                <a:cs typeface="Arial"/>
              </a:rPr>
              <a:t>Bradford</a:t>
            </a:r>
          </a:p>
          <a:p>
            <a:pPr marL="285750" indent="-285750">
              <a:buFont typeface="Arial"/>
              <a:buChar char="•"/>
            </a:pPr>
            <a:r>
              <a:rPr lang="en-GB" sz="1200" kern="0" dirty="0">
                <a:cs typeface="Arial"/>
              </a:rPr>
              <a:t>Peterborough</a:t>
            </a:r>
          </a:p>
          <a:p>
            <a:pPr marL="285750" indent="-285750">
              <a:buFont typeface="Arial"/>
              <a:buChar char="•"/>
            </a:pPr>
            <a:r>
              <a:rPr lang="en-GB" sz="1200" kern="0" dirty="0">
                <a:cs typeface="Arial"/>
              </a:rPr>
              <a:t>Walsall</a:t>
            </a:r>
          </a:p>
          <a:p>
            <a:pPr marL="285750" indent="-285750">
              <a:buFont typeface="Arial"/>
              <a:buChar char="•"/>
            </a:pPr>
            <a:r>
              <a:rPr lang="en-GB" sz="1200" kern="0" dirty="0">
                <a:cs typeface="Arial"/>
              </a:rPr>
              <a:t>Waltham Forest</a:t>
            </a:r>
            <a:endParaRPr lang="en-GB" sz="1200" dirty="0"/>
          </a:p>
        </p:txBody>
      </p:sp>
      <p:sp>
        <p:nvSpPr>
          <p:cNvPr id="4" name="Slide Number Placeholder 3"/>
          <p:cNvSpPr>
            <a:spLocks noGrp="1"/>
          </p:cNvSpPr>
          <p:nvPr>
            <p:ph type="sldNum" sz="quarter" idx="5"/>
          </p:nvPr>
        </p:nvSpPr>
        <p:spPr/>
        <p:txBody>
          <a:bodyPr/>
          <a:lstStyle/>
          <a:p>
            <a:fld id="{3E6037A6-C12B-490F-8C6B-5EB4E3DE153A}" type="slidenum">
              <a:rPr lang="en-GB" smtClean="0"/>
              <a:t>4</a:t>
            </a:fld>
            <a:endParaRPr lang="en-GB"/>
          </a:p>
        </p:txBody>
      </p:sp>
    </p:spTree>
    <p:extLst>
      <p:ext uri="{BB962C8B-B14F-4D97-AF65-F5344CB8AC3E}">
        <p14:creationId xmlns:p14="http://schemas.microsoft.com/office/powerpoint/2010/main" val="8000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i="1"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rPr>
              <a:t>“Our vision is to create integrated, empowered and inclusive communities where people from all backgrounds come together to celebrate what they have in common: a place where our residents feel safe and valued, and where everyone has fair opportunities to fulfil their potential and contribute to the growth of Walsall.”</a:t>
            </a:r>
          </a:p>
          <a:p>
            <a:pPr eaLnBrk="1" hangingPunct="1"/>
            <a:endParaRPr lang="en-US" altLang="en-US" dirty="0"/>
          </a:p>
          <a:p>
            <a:pPr eaLnBrk="1" hangingPunct="1"/>
            <a:r>
              <a:rPr lang="en-GB" b="1" i="1" dirty="0">
                <a:solidFill>
                  <a:schemeClr val="accent5">
                    <a:lumMod val="25000"/>
                  </a:schemeClr>
                </a:solidFill>
                <a:latin typeface="Arial" panose="020B0604020202020204" pitchFamily="34" charset="0"/>
                <a:cs typeface="Times New Roman" panose="02020603050405020304" pitchFamily="18" charset="0"/>
              </a:rPr>
              <a:t>…activities intended to create long-term positive changes in and among communities across the borough”</a:t>
            </a:r>
            <a:endParaRPr lang="en-US" altLang="en-US" dirty="0"/>
          </a:p>
        </p:txBody>
      </p:sp>
      <p:sp>
        <p:nvSpPr>
          <p:cNvPr id="19460" name="Header Placeholder 3"/>
          <p:cNvSpPr>
            <a:spLocks noGrp="1"/>
          </p:cNvSpPr>
          <p:nvPr>
            <p:ph type="hdr" sz="quarter"/>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1" name="Footer Placeholder 4"/>
          <p:cNvSpPr>
            <a:spLocks noGrp="1"/>
          </p:cNvSpPr>
          <p:nvPr>
            <p:ph type="ftr" sz="quarter" idx="4"/>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2" name="Slide Number Placeholder 5"/>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DE5391-4425-45E0-910E-31118D7E8491}" type="slidenum">
              <a:rPr lang="en-GB" altLang="en-US" sz="1200" smtClean="0">
                <a:solidFill>
                  <a:srgbClr val="000000"/>
                </a:solidFill>
              </a:rPr>
              <a:pPr eaLnBrk="1" hangingPunct="1"/>
              <a:t>5</a:t>
            </a:fld>
            <a:endParaRPr lang="en-GB" altLang="en-US" sz="1200">
              <a:solidFill>
                <a:srgbClr val="000000"/>
              </a:solidFill>
            </a:endParaRPr>
          </a:p>
        </p:txBody>
      </p:sp>
    </p:spTree>
    <p:extLst>
      <p:ext uri="{BB962C8B-B14F-4D97-AF65-F5344CB8AC3E}">
        <p14:creationId xmlns:p14="http://schemas.microsoft.com/office/powerpoint/2010/main" val="114056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037A6-C12B-490F-8C6B-5EB4E3DE153A}" type="slidenum">
              <a:rPr lang="en-GB" smtClean="0"/>
              <a:t>6</a:t>
            </a:fld>
            <a:endParaRPr lang="en-GB"/>
          </a:p>
        </p:txBody>
      </p:sp>
    </p:spTree>
    <p:extLst>
      <p:ext uri="{BB962C8B-B14F-4D97-AF65-F5344CB8AC3E}">
        <p14:creationId xmlns:p14="http://schemas.microsoft.com/office/powerpoint/2010/main" val="94463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eaLnBrk="1" hangingPunct="1"/>
            <a:endParaRPr lang="en-US" altLang="en-US" dirty="0"/>
          </a:p>
        </p:txBody>
      </p:sp>
      <p:sp>
        <p:nvSpPr>
          <p:cNvPr id="19460" name="Header Placeholder 3"/>
          <p:cNvSpPr>
            <a:spLocks noGrp="1"/>
          </p:cNvSpPr>
          <p:nvPr>
            <p:ph type="hdr" sz="quarter"/>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1" name="Footer Placeholder 4"/>
          <p:cNvSpPr>
            <a:spLocks noGrp="1"/>
          </p:cNvSpPr>
          <p:nvPr>
            <p:ph type="ftr" sz="quarter" idx="4"/>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sz="1200">
              <a:solidFill>
                <a:srgbClr val="000000"/>
              </a:solidFill>
            </a:endParaRPr>
          </a:p>
        </p:txBody>
      </p:sp>
      <p:sp>
        <p:nvSpPr>
          <p:cNvPr id="19462" name="Slide Number Placeholder 5"/>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DE5391-4425-45E0-910E-31118D7E8491}" type="slidenum">
              <a:rPr lang="en-GB" altLang="en-US" sz="1200" smtClean="0">
                <a:solidFill>
                  <a:srgbClr val="000000"/>
                </a:solidFill>
              </a:rPr>
              <a:pPr eaLnBrk="1" hangingPunct="1"/>
              <a:t>7</a:t>
            </a:fld>
            <a:endParaRPr lang="en-GB" altLang="en-US" sz="1200">
              <a:solidFill>
                <a:srgbClr val="000000"/>
              </a:solidFill>
            </a:endParaRPr>
          </a:p>
        </p:txBody>
      </p:sp>
    </p:spTree>
    <p:extLst>
      <p:ext uri="{BB962C8B-B14F-4D97-AF65-F5344CB8AC3E}">
        <p14:creationId xmlns:p14="http://schemas.microsoft.com/office/powerpoint/2010/main" val="251613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6037A6-C12B-490F-8C6B-5EB4E3DE153A}" type="slidenum">
              <a:rPr lang="en-GB" smtClean="0"/>
              <a:t>8</a:t>
            </a:fld>
            <a:endParaRPr lang="en-GB"/>
          </a:p>
        </p:txBody>
      </p:sp>
    </p:spTree>
    <p:extLst>
      <p:ext uri="{BB962C8B-B14F-4D97-AF65-F5344CB8AC3E}">
        <p14:creationId xmlns:p14="http://schemas.microsoft.com/office/powerpoint/2010/main" val="69879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kern="0" dirty="0">
              <a:cs typeface="Calibri"/>
            </a:endParaRPr>
          </a:p>
        </p:txBody>
      </p:sp>
      <p:sp>
        <p:nvSpPr>
          <p:cNvPr id="4" name="Slide Number Placeholder 3"/>
          <p:cNvSpPr>
            <a:spLocks noGrp="1"/>
          </p:cNvSpPr>
          <p:nvPr>
            <p:ph type="sldNum" sz="quarter" idx="5"/>
          </p:nvPr>
        </p:nvSpPr>
        <p:spPr/>
        <p:txBody>
          <a:bodyPr/>
          <a:lstStyle/>
          <a:p>
            <a:fld id="{3E6037A6-C12B-490F-8C6B-5EB4E3DE153A}" type="slidenum">
              <a:rPr lang="en-GB" smtClean="0"/>
              <a:t>9</a:t>
            </a:fld>
            <a:endParaRPr lang="en-GB"/>
          </a:p>
        </p:txBody>
      </p:sp>
    </p:spTree>
    <p:extLst>
      <p:ext uri="{BB962C8B-B14F-4D97-AF65-F5344CB8AC3E}">
        <p14:creationId xmlns:p14="http://schemas.microsoft.com/office/powerpoint/2010/main" val="225081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C9176777-AFC6-4ED9-9369-D6E6BD1608B9}" type="slidenum">
              <a:rPr lang="en-GB"/>
              <a:pPr>
                <a:defRPr/>
              </a:pPr>
              <a:t>‹#›</a:t>
            </a:fld>
            <a:endParaRPr lang="en-GB"/>
          </a:p>
        </p:txBody>
      </p:sp>
    </p:spTree>
    <p:extLst>
      <p:ext uri="{BB962C8B-B14F-4D97-AF65-F5344CB8AC3E}">
        <p14:creationId xmlns:p14="http://schemas.microsoft.com/office/powerpoint/2010/main" val="426747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4170AFD5-079E-424A-815E-9CA00A382D00}" type="slidenum">
              <a:rPr lang="en-GB"/>
              <a:pPr>
                <a:defRPr/>
              </a:pPr>
              <a:t>‹#›</a:t>
            </a:fld>
            <a:endParaRPr lang="en-GB"/>
          </a:p>
        </p:txBody>
      </p:sp>
    </p:spTree>
    <p:extLst>
      <p:ext uri="{BB962C8B-B14F-4D97-AF65-F5344CB8AC3E}">
        <p14:creationId xmlns:p14="http://schemas.microsoft.com/office/powerpoint/2010/main" val="179700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576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49275"/>
            <a:ext cx="6019800" cy="5576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F934BF6-0CCC-4B02-BFDF-EA263ACE4077}" type="slidenum">
              <a:rPr lang="en-GB"/>
              <a:pPr>
                <a:defRPr/>
              </a:pPr>
              <a:t>‹#›</a:t>
            </a:fld>
            <a:endParaRPr lang="en-GB"/>
          </a:p>
        </p:txBody>
      </p:sp>
    </p:spTree>
    <p:extLst>
      <p:ext uri="{BB962C8B-B14F-4D97-AF65-F5344CB8AC3E}">
        <p14:creationId xmlns:p14="http://schemas.microsoft.com/office/powerpoint/2010/main" val="343357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3D9-004E-83F6-4DB6-823E2138A89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43E6E6-F7AD-AF81-D728-DFC71EC76D1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DCC201-B81A-0B8F-EADD-CAAD034461E3}"/>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5" name="Footer Placeholder 4">
            <a:extLst>
              <a:ext uri="{FF2B5EF4-FFF2-40B4-BE49-F238E27FC236}">
                <a16:creationId xmlns:a16="http://schemas.microsoft.com/office/drawing/2014/main" id="{7F6CA91C-02E3-A506-8B36-AAA406879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1A6C9-4958-9FCD-9DB8-A60BC7B88C96}"/>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318306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8FF1-8016-8526-005A-61EBDA4F96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A4C22D-8830-608A-8694-CF4CC3C52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3EE9C3-0B68-2C42-0817-1D3C6F046C23}"/>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5" name="Footer Placeholder 4">
            <a:extLst>
              <a:ext uri="{FF2B5EF4-FFF2-40B4-BE49-F238E27FC236}">
                <a16:creationId xmlns:a16="http://schemas.microsoft.com/office/drawing/2014/main" id="{5DD2CCC8-4CB0-3D20-F688-5CB2EA5BA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A7682C-C278-D509-4567-C4353425207F}"/>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31308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8194-AB56-554D-CBCB-95555EF5B4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7AA067-72A0-0A33-E085-4EF033908DC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922BAA-224B-835D-DE2A-83DBDB4D6AED}"/>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5" name="Footer Placeholder 4">
            <a:extLst>
              <a:ext uri="{FF2B5EF4-FFF2-40B4-BE49-F238E27FC236}">
                <a16:creationId xmlns:a16="http://schemas.microsoft.com/office/drawing/2014/main" id="{36CD5104-EF86-E120-8C82-A1BDF1B79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B7A311-3E3D-FA4D-BA53-2F43F188D1A2}"/>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119208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5924-6F83-21A7-60CC-204DD9CEAD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2D6224-D9D9-DE46-3E4F-74E6470E6BC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DF2C9E-5543-CB45-627D-382350BBA75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D21CE4-992F-01E7-A016-AD49ABEC48FC}"/>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6" name="Footer Placeholder 5">
            <a:extLst>
              <a:ext uri="{FF2B5EF4-FFF2-40B4-BE49-F238E27FC236}">
                <a16:creationId xmlns:a16="http://schemas.microsoft.com/office/drawing/2014/main" id="{1FAC888A-28BD-3897-D9EB-C7445879F3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156A2E-5263-7D27-863E-D86FFC6CCCEB}"/>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38373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8642-BF47-8FFC-3C1F-E16F6FE53BCC}"/>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6746B0-CE06-A889-E0EF-410F4717A0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E18D3-51EC-1BFB-B109-BE8E4E05EC1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A28FC1-9156-B9D7-D172-9B4222A20FC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3C079-A648-7681-40F0-B8828BF3167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2D42BF-533E-1510-5F08-77EDBA9011DC}"/>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8" name="Footer Placeholder 7">
            <a:extLst>
              <a:ext uri="{FF2B5EF4-FFF2-40B4-BE49-F238E27FC236}">
                <a16:creationId xmlns:a16="http://schemas.microsoft.com/office/drawing/2014/main" id="{A3653003-7CC4-7711-147A-D77F57FD07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0861BF-6A8E-F81E-5C69-AC2D83C324BF}"/>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3297386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174A-36FE-1637-F4A0-E6A5421E4D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B8DD97-D11B-816F-9EF4-3208FEFEBB79}"/>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4" name="Footer Placeholder 3">
            <a:extLst>
              <a:ext uri="{FF2B5EF4-FFF2-40B4-BE49-F238E27FC236}">
                <a16:creationId xmlns:a16="http://schemas.microsoft.com/office/drawing/2014/main" id="{A2D95634-D4D7-1935-1EEF-8FAAF9D1FF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A62927-6832-CF9C-BBDD-BD10E33B0B1D}"/>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4031862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97275-1B48-9B40-9468-4FC16906C75B}"/>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3" name="Footer Placeholder 2">
            <a:extLst>
              <a:ext uri="{FF2B5EF4-FFF2-40B4-BE49-F238E27FC236}">
                <a16:creationId xmlns:a16="http://schemas.microsoft.com/office/drawing/2014/main" id="{257EE01A-3F94-3B0F-0755-2EE0B3DB8F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23D168-7CC9-7C49-89F4-4CE62D694633}"/>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24306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81C3-91EA-AA52-9AED-C750B910EA0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C19360-EA31-3C3B-A4BE-6EE5AA9031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29C687-8ADA-7DFE-057E-11E7783DFA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4B027-D82F-7A93-4DEB-FE16B842B1E5}"/>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6" name="Footer Placeholder 5">
            <a:extLst>
              <a:ext uri="{FF2B5EF4-FFF2-40B4-BE49-F238E27FC236}">
                <a16:creationId xmlns:a16="http://schemas.microsoft.com/office/drawing/2014/main" id="{78D8A085-1B47-110C-4B94-80D43601F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B98EE6-FE06-02BF-47BC-70A19ECA68A0}"/>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107258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3218DBD7-C6FE-41FB-9D50-26CD8A0232AD}" type="slidenum">
              <a:rPr lang="en-GB"/>
              <a:pPr>
                <a:defRPr/>
              </a:pPr>
              <a:t>‹#›</a:t>
            </a:fld>
            <a:endParaRPr lang="en-GB"/>
          </a:p>
        </p:txBody>
      </p:sp>
    </p:spTree>
    <p:extLst>
      <p:ext uri="{BB962C8B-B14F-4D97-AF65-F5344CB8AC3E}">
        <p14:creationId xmlns:p14="http://schemas.microsoft.com/office/powerpoint/2010/main" val="2186480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99A4-AEDD-14E4-8D8A-55F7F65CDB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D702F8-87E7-D77A-0C99-16DC137780A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29222C-02B9-8972-1135-DF4B944906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B349A-660D-0960-1478-F7B0593A2EB4}"/>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6" name="Footer Placeholder 5">
            <a:extLst>
              <a:ext uri="{FF2B5EF4-FFF2-40B4-BE49-F238E27FC236}">
                <a16:creationId xmlns:a16="http://schemas.microsoft.com/office/drawing/2014/main" id="{660A26AE-F9F8-8DD2-5048-915CD81F53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ED151D-2128-CF7C-2323-DADB28FD71DD}"/>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4255650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342A-E4DE-3549-3CB5-BDC13D0D37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FEAFDA-544B-2E9D-B33E-710088B171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EDFA47-7455-A3C8-7E94-E2AF51E75274}"/>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5" name="Footer Placeholder 4">
            <a:extLst>
              <a:ext uri="{FF2B5EF4-FFF2-40B4-BE49-F238E27FC236}">
                <a16:creationId xmlns:a16="http://schemas.microsoft.com/office/drawing/2014/main" id="{B252BA82-335B-C76F-1EA2-9D2861EAC1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3F3DE-1429-129F-539C-2055FE59C7C3}"/>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2307102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9CF4D-F71D-F132-BC04-65B0D6F0651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942F90-1672-33B8-9F5F-D5DD6515E60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37663-8A39-4698-61A2-4B4AC1FFB500}"/>
              </a:ext>
            </a:extLst>
          </p:cNvPr>
          <p:cNvSpPr>
            <a:spLocks noGrp="1"/>
          </p:cNvSpPr>
          <p:nvPr>
            <p:ph type="dt" sz="half" idx="10"/>
          </p:nvPr>
        </p:nvSpPr>
        <p:spPr/>
        <p:txBody>
          <a:bodyPr/>
          <a:lstStyle/>
          <a:p>
            <a:fld id="{32060CCE-F088-43B4-80F2-AF36C354D606}" type="datetimeFigureOut">
              <a:rPr lang="en-GB" smtClean="0"/>
              <a:t>01/03/2023</a:t>
            </a:fld>
            <a:endParaRPr lang="en-GB"/>
          </a:p>
        </p:txBody>
      </p:sp>
      <p:sp>
        <p:nvSpPr>
          <p:cNvPr id="5" name="Footer Placeholder 4">
            <a:extLst>
              <a:ext uri="{FF2B5EF4-FFF2-40B4-BE49-F238E27FC236}">
                <a16:creationId xmlns:a16="http://schemas.microsoft.com/office/drawing/2014/main" id="{B383E9B6-2421-F5CB-4F9A-E922F7142E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E0CB3-DE3C-1BB3-3B0D-FA2A2CB1E89E}"/>
              </a:ext>
            </a:extLst>
          </p:cNvPr>
          <p:cNvSpPr>
            <a:spLocks noGrp="1"/>
          </p:cNvSpPr>
          <p:nvPr>
            <p:ph type="sldNum" sz="quarter" idx="12"/>
          </p:nvPr>
        </p:nvSpPr>
        <p:spPr/>
        <p:txBody>
          <a:bodyPr/>
          <a:lstStyle/>
          <a:p>
            <a:fld id="{FA7B6E26-0740-4A62-AB18-65E64D47C67D}" type="slidenum">
              <a:rPr lang="en-GB" smtClean="0"/>
              <a:t>‹#›</a:t>
            </a:fld>
            <a:endParaRPr lang="en-GB"/>
          </a:p>
        </p:txBody>
      </p:sp>
    </p:spTree>
    <p:extLst>
      <p:ext uri="{BB962C8B-B14F-4D97-AF65-F5344CB8AC3E}">
        <p14:creationId xmlns:p14="http://schemas.microsoft.com/office/powerpoint/2010/main" val="21496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5A9F2D0-3336-4B55-A9DC-DB2A1E6A127E}" type="slidenum">
              <a:rPr lang="en-GB"/>
              <a:pPr>
                <a:defRPr/>
              </a:pPr>
              <a:t>‹#›</a:t>
            </a:fld>
            <a:endParaRPr lang="en-GB"/>
          </a:p>
        </p:txBody>
      </p:sp>
    </p:spTree>
    <p:extLst>
      <p:ext uri="{BB962C8B-B14F-4D97-AF65-F5344CB8AC3E}">
        <p14:creationId xmlns:p14="http://schemas.microsoft.com/office/powerpoint/2010/main" val="308191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A61BEDFF-5639-4670-AAAF-1736BB9C19E3}" type="slidenum">
              <a:rPr lang="en-GB"/>
              <a:pPr>
                <a:defRPr/>
              </a:pPr>
              <a:t>‹#›</a:t>
            </a:fld>
            <a:endParaRPr lang="en-GB"/>
          </a:p>
        </p:txBody>
      </p:sp>
    </p:spTree>
    <p:extLst>
      <p:ext uri="{BB962C8B-B14F-4D97-AF65-F5344CB8AC3E}">
        <p14:creationId xmlns:p14="http://schemas.microsoft.com/office/powerpoint/2010/main" val="338642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1377EB5D-168F-4C9F-946E-E95984CDE114}" type="slidenum">
              <a:rPr lang="en-GB"/>
              <a:pPr>
                <a:defRPr/>
              </a:pPr>
              <a:t>‹#›</a:t>
            </a:fld>
            <a:endParaRPr lang="en-GB"/>
          </a:p>
        </p:txBody>
      </p:sp>
    </p:spTree>
    <p:extLst>
      <p:ext uri="{BB962C8B-B14F-4D97-AF65-F5344CB8AC3E}">
        <p14:creationId xmlns:p14="http://schemas.microsoft.com/office/powerpoint/2010/main" val="111740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241129ED-1C9D-4DB9-8936-1E607FEA9E4C}" type="slidenum">
              <a:rPr lang="en-GB"/>
              <a:pPr>
                <a:defRPr/>
              </a:pPr>
              <a:t>‹#›</a:t>
            </a:fld>
            <a:endParaRPr lang="en-GB"/>
          </a:p>
        </p:txBody>
      </p:sp>
    </p:spTree>
    <p:extLst>
      <p:ext uri="{BB962C8B-B14F-4D97-AF65-F5344CB8AC3E}">
        <p14:creationId xmlns:p14="http://schemas.microsoft.com/office/powerpoint/2010/main" val="375702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4F7A7846-3FB3-4956-B8AA-AAB3EE0A67A0}" type="slidenum">
              <a:rPr lang="en-GB"/>
              <a:pPr>
                <a:defRPr/>
              </a:pPr>
              <a:t>‹#›</a:t>
            </a:fld>
            <a:endParaRPr lang="en-GB"/>
          </a:p>
        </p:txBody>
      </p:sp>
    </p:spTree>
    <p:extLst>
      <p:ext uri="{BB962C8B-B14F-4D97-AF65-F5344CB8AC3E}">
        <p14:creationId xmlns:p14="http://schemas.microsoft.com/office/powerpoint/2010/main" val="115783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A1FC3960-8C5F-4CF0-A52D-F8FA973805D1}" type="slidenum">
              <a:rPr lang="en-GB"/>
              <a:pPr>
                <a:defRPr/>
              </a:pPr>
              <a:t>‹#›</a:t>
            </a:fld>
            <a:endParaRPr lang="en-GB"/>
          </a:p>
        </p:txBody>
      </p:sp>
    </p:spTree>
    <p:extLst>
      <p:ext uri="{BB962C8B-B14F-4D97-AF65-F5344CB8AC3E}">
        <p14:creationId xmlns:p14="http://schemas.microsoft.com/office/powerpoint/2010/main" val="14623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55364265-4039-4F13-8ED2-B90F608F1CE2}" type="slidenum">
              <a:rPr lang="en-GB"/>
              <a:pPr>
                <a:defRPr/>
              </a:pPr>
              <a:t>‹#›</a:t>
            </a:fld>
            <a:endParaRPr lang="en-GB"/>
          </a:p>
        </p:txBody>
      </p:sp>
    </p:spTree>
    <p:extLst>
      <p:ext uri="{BB962C8B-B14F-4D97-AF65-F5344CB8AC3E}">
        <p14:creationId xmlns:p14="http://schemas.microsoft.com/office/powerpoint/2010/main" val="21277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87900" y="549275"/>
            <a:ext cx="38385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2349500"/>
            <a:ext cx="82296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a:defRPr>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a:defRPr>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a:defRPr>
            </a:lvl1pPr>
          </a:lstStyle>
          <a:p>
            <a:pPr>
              <a:defRPr/>
            </a:pPr>
            <a:fld id="{B3A9E752-F8E4-4B3C-8BE9-324F024DF0B8}" type="slidenum">
              <a:rPr lang="en-GB"/>
              <a:pPr>
                <a:defRPr/>
              </a:pPr>
              <a:t>‹#›</a:t>
            </a:fld>
            <a:endParaRPr lang="en-GB"/>
          </a:p>
        </p:txBody>
      </p:sp>
      <p:sp>
        <p:nvSpPr>
          <p:cNvPr id="8" name="TextBox 7">
            <a:extLst>
              <a:ext uri="{FF2B5EF4-FFF2-40B4-BE49-F238E27FC236}">
                <a16:creationId xmlns:a16="http://schemas.microsoft.com/office/drawing/2014/main" id="{3BAD61C4-FF60-4837-827D-D79E3058DB1F}"/>
              </a:ext>
            </a:extLst>
          </p:cNvPr>
          <p:cNvSpPr txBox="1"/>
          <p:nvPr userDrawn="1"/>
        </p:nvSpPr>
        <p:spPr>
          <a:xfrm>
            <a:off x="2652712" y="0"/>
            <a:ext cx="3838575" cy="215444"/>
          </a:xfrm>
          <a:prstGeom prst="rect">
            <a:avLst/>
          </a:prstGeom>
          <a:noFill/>
        </p:spPr>
        <p:txBody>
          <a:bodyPr wrap="square" rtlCol="0">
            <a:spAutoFit/>
          </a:bodyPr>
          <a:lstStyle/>
          <a:p>
            <a:pPr algn="ctr"/>
            <a:r>
              <a:rPr lang="en-GB" sz="800" dirty="0">
                <a:solidFill>
                  <a:srgbClr val="13224C"/>
                </a:solidFill>
              </a:rPr>
              <a:t>THESE SLIDES DO NOT REPRESENT OFFICIAL GOVERNMENT POLICY</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E0136-55F2-C899-3B22-1410BC4A9F7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2C4F86-1AFE-C806-48D6-AF61AE44D1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82DCB9-F2A2-7687-FE03-ED4C631DFB1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60CCE-F088-43B4-80F2-AF36C354D606}" type="datetimeFigureOut">
              <a:rPr lang="en-GB" smtClean="0"/>
              <a:t>01/03/2023</a:t>
            </a:fld>
            <a:endParaRPr lang="en-GB"/>
          </a:p>
        </p:txBody>
      </p:sp>
      <p:sp>
        <p:nvSpPr>
          <p:cNvPr id="5" name="Footer Placeholder 4">
            <a:extLst>
              <a:ext uri="{FF2B5EF4-FFF2-40B4-BE49-F238E27FC236}">
                <a16:creationId xmlns:a16="http://schemas.microsoft.com/office/drawing/2014/main" id="{00366AAC-9664-CBD7-9F66-7A5218CCCA0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FE6295-4EC3-0894-F271-036FE72D972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B6E26-0740-4A62-AB18-65E64D47C67D}" type="slidenum">
              <a:rPr lang="en-GB" smtClean="0"/>
              <a:t>‹#›</a:t>
            </a:fld>
            <a:endParaRPr lang="en-GB"/>
          </a:p>
        </p:txBody>
      </p:sp>
    </p:spTree>
    <p:extLst>
      <p:ext uri="{BB962C8B-B14F-4D97-AF65-F5344CB8AC3E}">
        <p14:creationId xmlns:p14="http://schemas.microsoft.com/office/powerpoint/2010/main" val="44684445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6.png"/><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50.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1.png"/><Relationship Id="rId18" Type="http://schemas.openxmlformats.org/officeDocument/2006/relationships/image" Target="../media/image32.svg"/><Relationship Id="rId3" Type="http://schemas.microsoft.com/office/2014/relationships/chartEx" Target="../charts/chartEx1.xml"/><Relationship Id="rId7" Type="http://schemas.openxmlformats.org/officeDocument/2006/relationships/image" Target="../media/image17.png"/><Relationship Id="rId12" Type="http://schemas.openxmlformats.org/officeDocument/2006/relationships/image" Target="../media/image26.sv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19.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8"/>
          <p:cNvSpPr>
            <a:spLocks noGrp="1" noChangeArrowheads="1"/>
          </p:cNvSpPr>
          <p:nvPr>
            <p:ph type="ctrTitle" idx="4294967295"/>
          </p:nvPr>
        </p:nvSpPr>
        <p:spPr>
          <a:xfrm>
            <a:off x="-1" y="2053737"/>
            <a:ext cx="9143999" cy="2647052"/>
          </a:xfrm>
          <a:solidFill>
            <a:schemeClr val="accent5">
              <a:lumMod val="25000"/>
            </a:schemeClr>
          </a:solidFill>
        </p:spPr>
        <p:txBody>
          <a:bodyPr/>
          <a:lstStyle/>
          <a:p>
            <a:pPr algn="ctr" eaLnBrk="1" hangingPunct="1"/>
            <a:r>
              <a:rPr lang="en-US" altLang="en-US" sz="4400" b="1" dirty="0">
                <a:solidFill>
                  <a:schemeClr val="bg1"/>
                </a:solidFill>
                <a:latin typeface="Helvetica"/>
                <a:cs typeface="Helvetica"/>
              </a:rPr>
              <a:t>Integration Area </a:t>
            </a:r>
            <a:r>
              <a:rPr lang="en-US" altLang="en-US" sz="4400" b="1" dirty="0" err="1">
                <a:solidFill>
                  <a:schemeClr val="bg1"/>
                </a:solidFill>
                <a:latin typeface="Helvetica"/>
                <a:cs typeface="Helvetica"/>
              </a:rPr>
              <a:t>Programme</a:t>
            </a:r>
            <a:r>
              <a:rPr lang="en-US" altLang="en-US" sz="4400" b="1" dirty="0">
                <a:solidFill>
                  <a:schemeClr val="bg1"/>
                </a:solidFill>
                <a:latin typeface="Helvetica"/>
                <a:cs typeface="Helvetica"/>
              </a:rPr>
              <a:t> Evaluation</a:t>
            </a:r>
            <a:br>
              <a:rPr lang="en-US" altLang="en-US" sz="4400" b="1" dirty="0">
                <a:solidFill>
                  <a:schemeClr val="bg1"/>
                </a:solidFill>
                <a:latin typeface="Helvetica"/>
                <a:cs typeface="Helvetica"/>
              </a:rPr>
            </a:br>
            <a:r>
              <a:rPr lang="en-US" altLang="en-US" sz="1800" b="1" dirty="0">
                <a:solidFill>
                  <a:schemeClr val="bg1"/>
                </a:solidFill>
                <a:latin typeface="Helvetica"/>
                <a:cs typeface="Helvetica"/>
              </a:rPr>
              <a:t/>
            </a:r>
            <a:br>
              <a:rPr lang="en-US" altLang="en-US" sz="1800" b="1" dirty="0">
                <a:solidFill>
                  <a:schemeClr val="bg1"/>
                </a:solidFill>
                <a:latin typeface="Helvetica"/>
                <a:cs typeface="Helvetica"/>
              </a:rPr>
            </a:br>
            <a:r>
              <a:rPr lang="en-US" altLang="en-US" sz="1800" dirty="0">
                <a:solidFill>
                  <a:schemeClr val="bg1"/>
                </a:solidFill>
                <a:latin typeface="Helvetica"/>
                <a:cs typeface="Helvetica"/>
              </a:rPr>
              <a:t>Evgeniya Gorbatsevich</a:t>
            </a:r>
            <a:br>
              <a:rPr lang="en-US" altLang="en-US" sz="1800" dirty="0">
                <a:solidFill>
                  <a:schemeClr val="bg1"/>
                </a:solidFill>
                <a:latin typeface="Helvetica"/>
                <a:cs typeface="Helvetica"/>
              </a:rPr>
            </a:br>
            <a:r>
              <a:rPr lang="en-US" altLang="en-US" sz="1800" dirty="0">
                <a:solidFill>
                  <a:schemeClr val="bg1"/>
                </a:solidFill>
                <a:latin typeface="Helvetica"/>
                <a:cs typeface="Helvetica"/>
              </a:rPr>
              <a:t>March 2023</a:t>
            </a:r>
            <a:endParaRPr lang="en-US" altLang="en-US" sz="4400" dirty="0">
              <a:solidFill>
                <a:schemeClr val="bg1"/>
              </a:solidFill>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D5E758A0-4D23-8B49-8C54-C9616A83C6A0}"/>
              </a:ext>
            </a:extLst>
          </p:cNvPr>
          <p:cNvPicPr>
            <a:picLocks noChangeAspect="1"/>
          </p:cNvPicPr>
          <p:nvPr/>
        </p:nvPicPr>
        <p:blipFill>
          <a:blip r:embed="rId3"/>
          <a:stretch>
            <a:fillRect/>
          </a:stretch>
        </p:blipFill>
        <p:spPr>
          <a:xfrm>
            <a:off x="5570115" y="5608699"/>
            <a:ext cx="3425778" cy="1022783"/>
          </a:xfrm>
          <a:prstGeom prst="rect">
            <a:avLst/>
          </a:prstGeom>
          <a:solidFill>
            <a:schemeClr val="accent5">
              <a:lumMod val="90000"/>
            </a:schemeClr>
          </a:solidFill>
        </p:spPr>
      </p:pic>
      <p:pic>
        <p:nvPicPr>
          <p:cNvPr id="5" name="Picture 4">
            <a:extLst>
              <a:ext uri="{FF2B5EF4-FFF2-40B4-BE49-F238E27FC236}">
                <a16:creationId xmlns:a16="http://schemas.microsoft.com/office/drawing/2014/main" id="{A9902D54-3365-06B6-2458-7991A972C895}"/>
              </a:ext>
            </a:extLst>
          </p:cNvPr>
          <p:cNvPicPr>
            <a:picLocks noChangeAspect="1"/>
          </p:cNvPicPr>
          <p:nvPr/>
        </p:nvPicPr>
        <p:blipFill>
          <a:blip r:embed="rId4"/>
          <a:stretch>
            <a:fillRect/>
          </a:stretch>
        </p:blipFill>
        <p:spPr>
          <a:xfrm>
            <a:off x="245032" y="5811982"/>
            <a:ext cx="3860126" cy="819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3D309A-0D41-BC8A-37D9-D7B50E873470}"/>
              </a:ext>
            </a:extLst>
          </p:cNvPr>
          <p:cNvSpPr txBox="1">
            <a:spLocks/>
          </p:cNvSpPr>
          <p:nvPr/>
        </p:nvSpPr>
        <p:spPr>
          <a:xfrm>
            <a:off x="148689" y="364254"/>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3600" b="1" kern="0" dirty="0">
                <a:solidFill>
                  <a:schemeClr val="bg1"/>
                </a:solidFill>
                <a:latin typeface="Helvetica" panose="020B0604020202020204" pitchFamily="34" charset="0"/>
                <a:cs typeface="Helvetica" panose="020B0604020202020204" pitchFamily="34" charset="0"/>
              </a:rPr>
              <a:t>Evaluation approach</a:t>
            </a:r>
          </a:p>
        </p:txBody>
      </p:sp>
      <p:sp>
        <p:nvSpPr>
          <p:cNvPr id="16" name="Rectangle 15">
            <a:extLst>
              <a:ext uri="{FF2B5EF4-FFF2-40B4-BE49-F238E27FC236}">
                <a16:creationId xmlns:a16="http://schemas.microsoft.com/office/drawing/2014/main" id="{C829B3B6-42C3-A8A0-635D-3F3CD6800B63}"/>
              </a:ext>
            </a:extLst>
          </p:cNvPr>
          <p:cNvSpPr/>
          <p:nvPr/>
        </p:nvSpPr>
        <p:spPr>
          <a:xfrm>
            <a:off x="148689" y="1910983"/>
            <a:ext cx="2080161" cy="338554"/>
          </a:xfrm>
          <a:prstGeom prst="rect">
            <a:avLst/>
          </a:prstGeom>
          <a:solidFill>
            <a:schemeClr val="accent5">
              <a:lumMod val="10000"/>
            </a:schemeClr>
          </a:solidFill>
        </p:spPr>
        <p:txBody>
          <a:bodyPr wrap="square">
            <a:spAutoFit/>
          </a:bodyPr>
          <a:lstStyle/>
          <a:p>
            <a:pPr>
              <a:spcAft>
                <a:spcPts val="1200"/>
              </a:spcAft>
            </a:pPr>
            <a:r>
              <a:rPr lang="en-GB" sz="16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PRE PANDEMIC</a:t>
            </a:r>
            <a:endParaRPr lang="en-GB" sz="16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p:txBody>
      </p:sp>
      <p:sp>
        <p:nvSpPr>
          <p:cNvPr id="21" name="TextBox 20">
            <a:extLst>
              <a:ext uri="{FF2B5EF4-FFF2-40B4-BE49-F238E27FC236}">
                <a16:creationId xmlns:a16="http://schemas.microsoft.com/office/drawing/2014/main" id="{4906E6C4-635C-58EC-B16B-98170F2A8119}"/>
              </a:ext>
            </a:extLst>
          </p:cNvPr>
          <p:cNvSpPr txBox="1"/>
          <p:nvPr/>
        </p:nvSpPr>
        <p:spPr>
          <a:xfrm>
            <a:off x="4456273" y="6150095"/>
            <a:ext cx="4591706" cy="600164"/>
          </a:xfrm>
          <a:prstGeom prst="rect">
            <a:avLst/>
          </a:prstGeom>
          <a:noFill/>
        </p:spPr>
        <p:txBody>
          <a:bodyPr wrap="square">
            <a:spAutoFit/>
          </a:bodyPr>
          <a:lstStyle/>
          <a:p>
            <a:pPr algn="r"/>
            <a:r>
              <a:rPr lang="en-GB" sz="1100" dirty="0"/>
              <a:t>*MI = management information – this includes data collected by projects about their activities, like participant demographics, the number of people attending an event or the number of events held</a:t>
            </a:r>
          </a:p>
        </p:txBody>
      </p:sp>
      <p:pic>
        <p:nvPicPr>
          <p:cNvPr id="22" name="Picture 21">
            <a:extLst>
              <a:ext uri="{FF2B5EF4-FFF2-40B4-BE49-F238E27FC236}">
                <a16:creationId xmlns:a16="http://schemas.microsoft.com/office/drawing/2014/main" id="{AF227293-BA50-364E-1CC2-D34DBA7E2872}"/>
              </a:ext>
            </a:extLst>
          </p:cNvPr>
          <p:cNvPicPr/>
          <p:nvPr/>
        </p:nvPicPr>
        <p:blipFill rotWithShape="1">
          <a:blip r:embed="rId3" cstate="print">
            <a:extLst>
              <a:ext uri="{28A0092B-C50C-407E-A947-70E740481C1C}">
                <a14:useLocalDpi xmlns:a14="http://schemas.microsoft.com/office/drawing/2010/main" val="0"/>
              </a:ext>
            </a:extLst>
          </a:blip>
          <a:srcRect l="9131" t="6635" r="13814" b="32916"/>
          <a:stretch/>
        </p:blipFill>
        <p:spPr bwMode="auto">
          <a:xfrm>
            <a:off x="1122903" y="2570495"/>
            <a:ext cx="7068058" cy="3388186"/>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id="{53F293AE-9446-5188-48D9-4A8AAC8F2C41}"/>
              </a:ext>
            </a:extLst>
          </p:cNvPr>
          <p:cNvSpPr/>
          <p:nvPr/>
        </p:nvSpPr>
        <p:spPr>
          <a:xfrm>
            <a:off x="2262061" y="3062459"/>
            <a:ext cx="914400" cy="685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Counter-factual survey</a:t>
            </a:r>
          </a:p>
        </p:txBody>
      </p:sp>
      <p:sp>
        <p:nvSpPr>
          <p:cNvPr id="24" name="Rectangle 23">
            <a:extLst>
              <a:ext uri="{FF2B5EF4-FFF2-40B4-BE49-F238E27FC236}">
                <a16:creationId xmlns:a16="http://schemas.microsoft.com/office/drawing/2014/main" id="{C79D9A2C-E50A-5DE9-BBAC-34F8C8F96481}"/>
              </a:ext>
            </a:extLst>
          </p:cNvPr>
          <p:cNvSpPr/>
          <p:nvPr/>
        </p:nvSpPr>
        <p:spPr>
          <a:xfrm>
            <a:off x="4809649" y="3062459"/>
            <a:ext cx="914400" cy="685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Counter-factual survey</a:t>
            </a:r>
          </a:p>
        </p:txBody>
      </p:sp>
      <p:sp>
        <p:nvSpPr>
          <p:cNvPr id="25" name="Rectangle 24">
            <a:extLst>
              <a:ext uri="{FF2B5EF4-FFF2-40B4-BE49-F238E27FC236}">
                <a16:creationId xmlns:a16="http://schemas.microsoft.com/office/drawing/2014/main" id="{B0895B4F-5B40-D75C-60BB-F3CD7E956C24}"/>
              </a:ext>
            </a:extLst>
          </p:cNvPr>
          <p:cNvSpPr/>
          <p:nvPr/>
        </p:nvSpPr>
        <p:spPr>
          <a:xfrm>
            <a:off x="6043105" y="3059054"/>
            <a:ext cx="914400" cy="685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Counter-factual survey</a:t>
            </a:r>
          </a:p>
        </p:txBody>
      </p:sp>
    </p:spTree>
    <p:extLst>
      <p:ext uri="{BB962C8B-B14F-4D97-AF65-F5344CB8AC3E}">
        <p14:creationId xmlns:p14="http://schemas.microsoft.com/office/powerpoint/2010/main" val="196984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F40065D-E813-0ED0-7962-188D4A19D0BF}"/>
              </a:ext>
            </a:extLst>
          </p:cNvPr>
          <p:cNvPicPr/>
          <p:nvPr/>
        </p:nvPicPr>
        <p:blipFill rotWithShape="1">
          <a:blip r:embed="rId3" cstate="print">
            <a:extLst>
              <a:ext uri="{28A0092B-C50C-407E-A947-70E740481C1C}">
                <a14:useLocalDpi xmlns:a14="http://schemas.microsoft.com/office/drawing/2010/main" val="0"/>
              </a:ext>
            </a:extLst>
          </a:blip>
          <a:srcRect l="9131" t="6635" r="13814" b="32916"/>
          <a:stretch/>
        </p:blipFill>
        <p:spPr bwMode="auto">
          <a:xfrm>
            <a:off x="1122903" y="2570495"/>
            <a:ext cx="7068058" cy="3388186"/>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323D309A-0D41-BC8A-37D9-D7B50E873470}"/>
              </a:ext>
            </a:extLst>
          </p:cNvPr>
          <p:cNvSpPr txBox="1">
            <a:spLocks/>
          </p:cNvSpPr>
          <p:nvPr/>
        </p:nvSpPr>
        <p:spPr>
          <a:xfrm>
            <a:off x="148689" y="364254"/>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3600" b="1" kern="0" dirty="0">
                <a:solidFill>
                  <a:schemeClr val="bg1"/>
                </a:solidFill>
                <a:latin typeface="Helvetica" panose="020B0604020202020204" pitchFamily="34" charset="0"/>
                <a:cs typeface="Helvetica" panose="020B0604020202020204" pitchFamily="34" charset="0"/>
              </a:rPr>
              <a:t>Evaluation approach</a:t>
            </a:r>
          </a:p>
        </p:txBody>
      </p:sp>
      <p:sp>
        <p:nvSpPr>
          <p:cNvPr id="21" name="TextBox 20">
            <a:extLst>
              <a:ext uri="{FF2B5EF4-FFF2-40B4-BE49-F238E27FC236}">
                <a16:creationId xmlns:a16="http://schemas.microsoft.com/office/drawing/2014/main" id="{4906E6C4-635C-58EC-B16B-98170F2A8119}"/>
              </a:ext>
            </a:extLst>
          </p:cNvPr>
          <p:cNvSpPr txBox="1"/>
          <p:nvPr/>
        </p:nvSpPr>
        <p:spPr>
          <a:xfrm>
            <a:off x="4456273" y="6150095"/>
            <a:ext cx="4591706" cy="600164"/>
          </a:xfrm>
          <a:prstGeom prst="rect">
            <a:avLst/>
          </a:prstGeom>
          <a:noFill/>
        </p:spPr>
        <p:txBody>
          <a:bodyPr wrap="square">
            <a:spAutoFit/>
          </a:bodyPr>
          <a:lstStyle/>
          <a:p>
            <a:pPr algn="r"/>
            <a:r>
              <a:rPr lang="en-GB" sz="1100" dirty="0"/>
              <a:t>*MI = management information – this includes data collected by projects about their activities, like participant demographics, the number of people attending an event or the number of events held</a:t>
            </a:r>
          </a:p>
        </p:txBody>
      </p:sp>
      <p:sp>
        <p:nvSpPr>
          <p:cNvPr id="4" name="Rectangle 3">
            <a:extLst>
              <a:ext uri="{FF2B5EF4-FFF2-40B4-BE49-F238E27FC236}">
                <a16:creationId xmlns:a16="http://schemas.microsoft.com/office/drawing/2014/main" id="{FBA629E5-09C7-CD4C-4275-4BA0A0134145}"/>
              </a:ext>
            </a:extLst>
          </p:cNvPr>
          <p:cNvSpPr/>
          <p:nvPr/>
        </p:nvSpPr>
        <p:spPr>
          <a:xfrm>
            <a:off x="148689" y="1910983"/>
            <a:ext cx="2080161" cy="338554"/>
          </a:xfrm>
          <a:prstGeom prst="rect">
            <a:avLst/>
          </a:prstGeom>
          <a:solidFill>
            <a:schemeClr val="accent5">
              <a:lumMod val="10000"/>
            </a:schemeClr>
          </a:solidFill>
        </p:spPr>
        <p:txBody>
          <a:bodyPr wrap="square">
            <a:spAutoFit/>
          </a:bodyPr>
          <a:lstStyle/>
          <a:p>
            <a:pPr>
              <a:spcAft>
                <a:spcPts val="1200"/>
              </a:spcAft>
            </a:pPr>
            <a:r>
              <a:rPr lang="en-GB" sz="16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POST PANDEMIC</a:t>
            </a:r>
            <a:endParaRPr lang="en-GB" sz="16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p:txBody>
      </p:sp>
      <p:sp>
        <p:nvSpPr>
          <p:cNvPr id="18" name="TextBox 17">
            <a:extLst>
              <a:ext uri="{FF2B5EF4-FFF2-40B4-BE49-F238E27FC236}">
                <a16:creationId xmlns:a16="http://schemas.microsoft.com/office/drawing/2014/main" id="{02FB3F75-7A80-6D4E-6C34-21AE012BDB32}"/>
              </a:ext>
            </a:extLst>
          </p:cNvPr>
          <p:cNvSpPr txBox="1"/>
          <p:nvPr/>
        </p:nvSpPr>
        <p:spPr>
          <a:xfrm>
            <a:off x="4606520" y="1584813"/>
            <a:ext cx="4098355" cy="646331"/>
          </a:xfrm>
          <a:prstGeom prst="rect">
            <a:avLst/>
          </a:prstGeom>
          <a:solidFill>
            <a:schemeClr val="accent5">
              <a:lumMod val="25000"/>
            </a:schemeClr>
          </a:solidFill>
        </p:spPr>
        <p:txBody>
          <a:bodyPr wrap="square" rtlCol="0">
            <a:spAutoFit/>
          </a:bodyPr>
          <a:lstStyle/>
          <a:p>
            <a:r>
              <a:rPr lang="en-GB" sz="1800" dirty="0">
                <a:solidFill>
                  <a:schemeClr val="accent5"/>
                </a:solidFill>
                <a:latin typeface="Helvetica" panose="020B0604020202020204" pitchFamily="34" charset="0"/>
                <a:cs typeface="Helvetica" panose="020B0604020202020204" pitchFamily="34" charset="0"/>
              </a:rPr>
              <a:t>Pandemic led to changes to the pure impact approach of the evaluation</a:t>
            </a:r>
          </a:p>
        </p:txBody>
      </p:sp>
      <p:sp>
        <p:nvSpPr>
          <p:cNvPr id="23" name="Rectangle 22">
            <a:extLst>
              <a:ext uri="{FF2B5EF4-FFF2-40B4-BE49-F238E27FC236}">
                <a16:creationId xmlns:a16="http://schemas.microsoft.com/office/drawing/2014/main" id="{FD26EBF5-1114-88A9-89E3-C123025AE934}"/>
              </a:ext>
            </a:extLst>
          </p:cNvPr>
          <p:cNvSpPr/>
          <p:nvPr/>
        </p:nvSpPr>
        <p:spPr>
          <a:xfrm>
            <a:off x="2228850" y="2570495"/>
            <a:ext cx="5877846" cy="1003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ross 16">
            <a:extLst>
              <a:ext uri="{FF2B5EF4-FFF2-40B4-BE49-F238E27FC236}">
                <a16:creationId xmlns:a16="http://schemas.microsoft.com/office/drawing/2014/main" id="{D5DD0A4F-7622-A91F-DC0C-4C3139782AD1}"/>
              </a:ext>
            </a:extLst>
          </p:cNvPr>
          <p:cNvSpPr/>
          <p:nvPr/>
        </p:nvSpPr>
        <p:spPr>
          <a:xfrm>
            <a:off x="5597304" y="3780468"/>
            <a:ext cx="426545" cy="412750"/>
          </a:xfrm>
          <a:prstGeom prst="plus">
            <a:avLst>
              <a:gd name="adj" fmla="val 40385"/>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Bent-Up 19">
            <a:extLst>
              <a:ext uri="{FF2B5EF4-FFF2-40B4-BE49-F238E27FC236}">
                <a16:creationId xmlns:a16="http://schemas.microsoft.com/office/drawing/2014/main" id="{60365A79-6C65-E335-786A-0279EC18699C}"/>
              </a:ext>
            </a:extLst>
          </p:cNvPr>
          <p:cNvSpPr/>
          <p:nvPr/>
        </p:nvSpPr>
        <p:spPr>
          <a:xfrm rot="10800000">
            <a:off x="3686628" y="1791230"/>
            <a:ext cx="919890" cy="1140655"/>
          </a:xfrm>
          <a:prstGeom prst="bentUpArrow">
            <a:avLst>
              <a:gd name="adj1" fmla="val 16988"/>
              <a:gd name="adj2" fmla="val 25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A41C69B-595A-D648-DA92-D2CABFDB092C}"/>
              </a:ext>
            </a:extLst>
          </p:cNvPr>
          <p:cNvSpPr/>
          <p:nvPr/>
        </p:nvSpPr>
        <p:spPr>
          <a:xfrm>
            <a:off x="6798968" y="2761909"/>
            <a:ext cx="1205153" cy="12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C624C3E-43C2-6404-ACC2-04D400040E83}"/>
              </a:ext>
            </a:extLst>
          </p:cNvPr>
          <p:cNvSpPr/>
          <p:nvPr/>
        </p:nvSpPr>
        <p:spPr>
          <a:xfrm>
            <a:off x="5739425" y="4278170"/>
            <a:ext cx="1517718" cy="1294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D15BE86-19D4-A97F-DA60-35EF0EB16898}"/>
              </a:ext>
            </a:extLst>
          </p:cNvPr>
          <p:cNvSpPr/>
          <p:nvPr/>
        </p:nvSpPr>
        <p:spPr>
          <a:xfrm>
            <a:off x="3287889" y="5091540"/>
            <a:ext cx="1318630" cy="768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D597235-6468-9C91-7500-8E43D26BFC7E}"/>
              </a:ext>
            </a:extLst>
          </p:cNvPr>
          <p:cNvSpPr/>
          <p:nvPr/>
        </p:nvSpPr>
        <p:spPr>
          <a:xfrm>
            <a:off x="2262061" y="3062459"/>
            <a:ext cx="914400" cy="685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Counter-factual survey</a:t>
            </a:r>
          </a:p>
        </p:txBody>
      </p:sp>
      <p:sp>
        <p:nvSpPr>
          <p:cNvPr id="28" name="Rectangle 27">
            <a:extLst>
              <a:ext uri="{FF2B5EF4-FFF2-40B4-BE49-F238E27FC236}">
                <a16:creationId xmlns:a16="http://schemas.microsoft.com/office/drawing/2014/main" id="{425B8EFE-0B24-928E-20DA-C79AD0A84313}"/>
              </a:ext>
            </a:extLst>
          </p:cNvPr>
          <p:cNvSpPr/>
          <p:nvPr/>
        </p:nvSpPr>
        <p:spPr>
          <a:xfrm>
            <a:off x="4792063" y="3072056"/>
            <a:ext cx="914400" cy="685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Counter-factual survey</a:t>
            </a:r>
          </a:p>
        </p:txBody>
      </p:sp>
      <p:sp>
        <p:nvSpPr>
          <p:cNvPr id="13" name="Rectangle 12">
            <a:extLst>
              <a:ext uri="{FF2B5EF4-FFF2-40B4-BE49-F238E27FC236}">
                <a16:creationId xmlns:a16="http://schemas.microsoft.com/office/drawing/2014/main" id="{2383A536-BACD-0E2C-73D1-9CE55A8154A7}"/>
              </a:ext>
            </a:extLst>
          </p:cNvPr>
          <p:cNvSpPr/>
          <p:nvPr/>
        </p:nvSpPr>
        <p:spPr>
          <a:xfrm>
            <a:off x="6125449" y="3526468"/>
            <a:ext cx="1104488" cy="8696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Interviews with project delivery stakeholders</a:t>
            </a:r>
          </a:p>
        </p:txBody>
      </p:sp>
    </p:spTree>
    <p:extLst>
      <p:ext uri="{BB962C8B-B14F-4D97-AF65-F5344CB8AC3E}">
        <p14:creationId xmlns:p14="http://schemas.microsoft.com/office/powerpoint/2010/main" val="427889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BFB25CA-4ADE-0B5A-3493-3B1167ED2A06}"/>
              </a:ext>
            </a:extLst>
          </p:cNvPr>
          <p:cNvSpPr txBox="1">
            <a:spLocks/>
          </p:cNvSpPr>
          <p:nvPr/>
        </p:nvSpPr>
        <p:spPr>
          <a:xfrm>
            <a:off x="0" y="3100551"/>
            <a:ext cx="9143999" cy="656897"/>
          </a:xfrm>
          <a:prstGeom prst="rect">
            <a:avLst/>
          </a:prstGeom>
          <a:solidFill>
            <a:schemeClr val="accent5">
              <a:lumMod val="90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ctr"/>
            <a:r>
              <a:rPr lang="en-GB" sz="3600" b="1" kern="0" dirty="0">
                <a:solidFill>
                  <a:schemeClr val="accent5">
                    <a:lumMod val="25000"/>
                  </a:schemeClr>
                </a:solidFill>
              </a:rPr>
              <a:t>Key findings</a:t>
            </a:r>
          </a:p>
        </p:txBody>
      </p:sp>
    </p:spTree>
    <p:extLst>
      <p:ext uri="{BB962C8B-B14F-4D97-AF65-F5344CB8AC3E}">
        <p14:creationId xmlns:p14="http://schemas.microsoft.com/office/powerpoint/2010/main" val="314622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C53788-9D52-0FC1-EA08-EE5F1800E762}"/>
              </a:ext>
            </a:extLst>
          </p:cNvPr>
          <p:cNvSpPr/>
          <p:nvPr/>
        </p:nvSpPr>
        <p:spPr>
          <a:xfrm>
            <a:off x="0" y="2548468"/>
            <a:ext cx="9144000" cy="342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F8846383-0A9A-4194-A473-D1546CCE3D76}"/>
              </a:ext>
            </a:extLst>
          </p:cNvPr>
          <p:cNvSpPr txBox="1">
            <a:spLocks/>
          </p:cNvSpPr>
          <p:nvPr/>
        </p:nvSpPr>
        <p:spPr>
          <a:xfrm>
            <a:off x="1951745" y="584051"/>
            <a:ext cx="6603437" cy="437100"/>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1800" b="1" kern="0" dirty="0">
                <a:solidFill>
                  <a:schemeClr val="accent1">
                    <a:lumMod val="50000"/>
                  </a:schemeClr>
                </a:solidFill>
                <a:latin typeface="Helvetica" panose="020B0604020202020204" pitchFamily="34" charset="0"/>
                <a:cs typeface="Helvetica" panose="020B0604020202020204" pitchFamily="34" charset="0"/>
              </a:rPr>
              <a:t>Measuring success</a:t>
            </a:r>
          </a:p>
        </p:txBody>
      </p:sp>
      <p:sp>
        <p:nvSpPr>
          <p:cNvPr id="6" name="Title 1">
            <a:extLst>
              <a:ext uri="{FF2B5EF4-FFF2-40B4-BE49-F238E27FC236}">
                <a16:creationId xmlns:a16="http://schemas.microsoft.com/office/drawing/2014/main" id="{323D309A-0D41-BC8A-37D9-D7B50E873470}"/>
              </a:ext>
            </a:extLst>
          </p:cNvPr>
          <p:cNvSpPr txBox="1">
            <a:spLocks/>
          </p:cNvSpPr>
          <p:nvPr/>
        </p:nvSpPr>
        <p:spPr>
          <a:xfrm>
            <a:off x="2363745" y="282903"/>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bg1"/>
                </a:solidFill>
                <a:latin typeface="Helvetica" panose="020B0604020202020204" pitchFamily="34" charset="0"/>
                <a:cs typeface="Helvetica" panose="020B0604020202020204" pitchFamily="34" charset="0"/>
              </a:rPr>
              <a:t>Community Conversations</a:t>
            </a:r>
          </a:p>
        </p:txBody>
      </p:sp>
      <p:sp>
        <p:nvSpPr>
          <p:cNvPr id="9" name="TextBox 8">
            <a:extLst>
              <a:ext uri="{FF2B5EF4-FFF2-40B4-BE49-F238E27FC236}">
                <a16:creationId xmlns:a16="http://schemas.microsoft.com/office/drawing/2014/main" id="{C79E1E32-DE92-D882-62F2-3B6BA069B7E6}"/>
              </a:ext>
            </a:extLst>
          </p:cNvPr>
          <p:cNvSpPr txBox="1"/>
          <p:nvPr/>
        </p:nvSpPr>
        <p:spPr>
          <a:xfrm>
            <a:off x="186356" y="1327390"/>
            <a:ext cx="8771288" cy="1015663"/>
          </a:xfrm>
          <a:prstGeom prst="rect">
            <a:avLst/>
          </a:prstGeom>
          <a:noFill/>
        </p:spPr>
        <p:txBody>
          <a:bodyPr wrap="square">
            <a:spAutoFit/>
          </a:bodyPr>
          <a:lstStyle/>
          <a:p>
            <a:r>
              <a:rPr lang="en-GB" sz="2000" b="1" dirty="0"/>
              <a:t>Events that created safe spaces for community members to engage in facilitated debate on integration-related topics such as race, culture, and religion.</a:t>
            </a:r>
          </a:p>
        </p:txBody>
      </p:sp>
      <p:sp>
        <p:nvSpPr>
          <p:cNvPr id="3" name="TextBox 2">
            <a:extLst>
              <a:ext uri="{FF2B5EF4-FFF2-40B4-BE49-F238E27FC236}">
                <a16:creationId xmlns:a16="http://schemas.microsoft.com/office/drawing/2014/main" id="{E3EFDDDD-1316-C045-5BA5-CFCABB80F8FA}"/>
              </a:ext>
            </a:extLst>
          </p:cNvPr>
          <p:cNvSpPr txBox="1"/>
          <p:nvPr/>
        </p:nvSpPr>
        <p:spPr>
          <a:xfrm>
            <a:off x="2540563" y="2745617"/>
            <a:ext cx="6603437" cy="1077218"/>
          </a:xfrm>
          <a:prstGeom prst="rect">
            <a:avLst/>
          </a:prstGeom>
          <a:noFill/>
        </p:spPr>
        <p:txBody>
          <a:bodyPr wrap="square">
            <a:spAutoFit/>
          </a:bodyPr>
          <a:lstStyle/>
          <a:p>
            <a:r>
              <a:rPr lang="en-GB" sz="1600" b="0" i="1" dirty="0">
                <a:solidFill>
                  <a:srgbClr val="000000"/>
                </a:solidFill>
                <a:effectLst/>
                <a:latin typeface="Helvetica" panose="020B0604020202020204" pitchFamily="34" charset="0"/>
                <a:cs typeface="Helvetica" panose="020B0604020202020204" pitchFamily="34" charset="0"/>
              </a:rPr>
              <a:t>“…to capture the voices, stories and experiences of those living in Walsall around the themes of identity, diversity, belonging and living together. The project enables new people to create connections with each other”</a:t>
            </a:r>
            <a:endParaRPr lang="en-GB" sz="1600" i="1"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9223652B-9A77-5369-2C59-6BC82F4763E1}"/>
              </a:ext>
            </a:extLst>
          </p:cNvPr>
          <p:cNvSpPr txBox="1"/>
          <p:nvPr/>
        </p:nvSpPr>
        <p:spPr>
          <a:xfrm>
            <a:off x="240364" y="2763795"/>
            <a:ext cx="1914501" cy="1200329"/>
          </a:xfrm>
          <a:prstGeom prst="rect">
            <a:avLst/>
          </a:prstGeom>
          <a:solidFill>
            <a:schemeClr val="accent5">
              <a:lumMod val="25000"/>
            </a:schemeClr>
          </a:solidFill>
        </p:spPr>
        <p:txBody>
          <a:bodyPr wrap="square">
            <a:spAutoFit/>
          </a:bodyPr>
          <a:lstStyle/>
          <a:p>
            <a:r>
              <a:rPr lang="en-GB" sz="2400" b="1" i="1" dirty="0">
                <a:solidFill>
                  <a:schemeClr val="bg1"/>
                </a:solidFill>
                <a:effectLst/>
                <a:latin typeface="Helvetica" panose="020B0604020202020204" pitchFamily="34" charset="0"/>
                <a:cs typeface="Helvetica" panose="020B0604020202020204" pitchFamily="34" charset="0"/>
              </a:rPr>
              <a:t>Walsall’s Community Dialogue </a:t>
            </a:r>
            <a:endParaRPr lang="en-GB" dirty="0">
              <a:solidFill>
                <a:schemeClr val="bg1"/>
              </a:solidFill>
            </a:endParaRPr>
          </a:p>
        </p:txBody>
      </p:sp>
      <p:sp>
        <p:nvSpPr>
          <p:cNvPr id="10" name="TextBox 9">
            <a:extLst>
              <a:ext uri="{FF2B5EF4-FFF2-40B4-BE49-F238E27FC236}">
                <a16:creationId xmlns:a16="http://schemas.microsoft.com/office/drawing/2014/main" id="{B1931DA2-64B4-724C-2540-99CFD62D7277}"/>
              </a:ext>
            </a:extLst>
          </p:cNvPr>
          <p:cNvSpPr txBox="1"/>
          <p:nvPr/>
        </p:nvSpPr>
        <p:spPr>
          <a:xfrm>
            <a:off x="186356" y="4466596"/>
            <a:ext cx="8839021" cy="100642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10 local community groups come together for three online sessions.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dirty="0">
                <a:latin typeface="Arial" panose="020B0604020202020204" pitchFamily="34" charset="0"/>
                <a:ea typeface="Times New Roman" panose="02020603050405020304" pitchFamily="18" charset="0"/>
                <a:cs typeface="Times New Roman" panose="02020603050405020304" pitchFamily="18" charset="0"/>
              </a:rPr>
              <a:t>Partnered different community groups to build trust between these groups, and to facilitate open and honest conversations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7D6CF78-808A-05AE-A11C-1BA489F9FBCF}"/>
              </a:ext>
            </a:extLst>
          </p:cNvPr>
          <p:cNvSpPr txBox="1"/>
          <p:nvPr/>
        </p:nvSpPr>
        <p:spPr>
          <a:xfrm>
            <a:off x="128161" y="6190825"/>
            <a:ext cx="8771288" cy="400110"/>
          </a:xfrm>
          <a:prstGeom prst="rect">
            <a:avLst/>
          </a:prstGeom>
          <a:noFill/>
        </p:spPr>
        <p:txBody>
          <a:bodyPr wrap="square">
            <a:spAutoFit/>
          </a:bodyPr>
          <a:lstStyle/>
          <a:p>
            <a:r>
              <a:rPr lang="en-GB" sz="2000" b="1" i="1" dirty="0"/>
              <a:t>Evaluation in Walsall, Bradford, and Blackburn with Darwen</a:t>
            </a:r>
          </a:p>
        </p:txBody>
      </p:sp>
    </p:spTree>
    <p:extLst>
      <p:ext uri="{BB962C8B-B14F-4D97-AF65-F5344CB8AC3E}">
        <p14:creationId xmlns:p14="http://schemas.microsoft.com/office/powerpoint/2010/main" val="266577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8846383-0A9A-4194-A473-D1546CCE3D76}"/>
              </a:ext>
            </a:extLst>
          </p:cNvPr>
          <p:cNvSpPr txBox="1">
            <a:spLocks/>
          </p:cNvSpPr>
          <p:nvPr/>
        </p:nvSpPr>
        <p:spPr>
          <a:xfrm>
            <a:off x="1951745" y="584051"/>
            <a:ext cx="6603437" cy="437100"/>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1800" b="1" kern="0" dirty="0">
                <a:solidFill>
                  <a:schemeClr val="accent1">
                    <a:lumMod val="50000"/>
                  </a:schemeClr>
                </a:solidFill>
                <a:latin typeface="Helvetica" panose="020B0604020202020204" pitchFamily="34" charset="0"/>
                <a:cs typeface="Helvetica" panose="020B0604020202020204" pitchFamily="34" charset="0"/>
              </a:rPr>
              <a:t>Measuring success</a:t>
            </a:r>
          </a:p>
        </p:txBody>
      </p:sp>
      <p:sp>
        <p:nvSpPr>
          <p:cNvPr id="6" name="Title 1">
            <a:extLst>
              <a:ext uri="{FF2B5EF4-FFF2-40B4-BE49-F238E27FC236}">
                <a16:creationId xmlns:a16="http://schemas.microsoft.com/office/drawing/2014/main" id="{323D309A-0D41-BC8A-37D9-D7B50E873470}"/>
              </a:ext>
            </a:extLst>
          </p:cNvPr>
          <p:cNvSpPr txBox="1">
            <a:spLocks/>
          </p:cNvSpPr>
          <p:nvPr/>
        </p:nvSpPr>
        <p:spPr>
          <a:xfrm>
            <a:off x="2363745" y="282903"/>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bg1"/>
                </a:solidFill>
                <a:latin typeface="Helvetica" panose="020B0604020202020204" pitchFamily="34" charset="0"/>
                <a:cs typeface="Helvetica" panose="020B0604020202020204" pitchFamily="34" charset="0"/>
              </a:rPr>
              <a:t>Community Conversations</a:t>
            </a:r>
          </a:p>
        </p:txBody>
      </p:sp>
      <p:sp>
        <p:nvSpPr>
          <p:cNvPr id="2" name="TextBox 1">
            <a:extLst>
              <a:ext uri="{FF2B5EF4-FFF2-40B4-BE49-F238E27FC236}">
                <a16:creationId xmlns:a16="http://schemas.microsoft.com/office/drawing/2014/main" id="{13221E55-A8DF-D680-D37D-85346DD0B8ED}"/>
              </a:ext>
            </a:extLst>
          </p:cNvPr>
          <p:cNvSpPr txBox="1"/>
          <p:nvPr/>
        </p:nvSpPr>
        <p:spPr>
          <a:xfrm>
            <a:off x="186356" y="1322299"/>
            <a:ext cx="4267111" cy="4585871"/>
          </a:xfrm>
          <a:prstGeom prst="rect">
            <a:avLst/>
          </a:prstGeom>
          <a:solidFill>
            <a:srgbClr val="FFFFFF"/>
          </a:solidFill>
          <a:ln w="38100">
            <a:solidFill>
              <a:schemeClr val="accent5"/>
            </a:solidFill>
          </a:ln>
        </p:spPr>
        <p:txBody>
          <a:bodyPr wrap="square">
            <a:spAutoFit/>
          </a:bodyPr>
          <a:lstStyle/>
          <a:p>
            <a:r>
              <a:rPr lang="en-GB" sz="2000" b="1" dirty="0">
                <a:solidFill>
                  <a:schemeClr val="accent5">
                    <a:lumMod val="25000"/>
                  </a:schemeClr>
                </a:solidFill>
                <a:latin typeface="Helvetica" panose="020B0604020202020204" pitchFamily="34" charset="0"/>
                <a:cs typeface="Helvetica" panose="020B0604020202020204" pitchFamily="34" charset="0"/>
              </a:rPr>
              <a:t>Impact:</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b="1" dirty="0">
                <a:solidFill>
                  <a:schemeClr val="accent5">
                    <a:lumMod val="25000"/>
                  </a:schemeClr>
                </a:solidFill>
                <a:latin typeface="Helvetica" panose="020B0604020202020204" pitchFamily="34" charset="0"/>
                <a:cs typeface="Helvetica" panose="020B0604020202020204" pitchFamily="34" charset="0"/>
              </a:rPr>
              <a:t>Well received </a:t>
            </a:r>
            <a:r>
              <a:rPr lang="en-GB" sz="1600" dirty="0">
                <a:latin typeface="Helvetica" panose="020B0604020202020204" pitchFamily="34" charset="0"/>
                <a:cs typeface="Helvetica" panose="020B0604020202020204" pitchFamily="34" charset="0"/>
              </a:rPr>
              <a:t>by participants, who found their experience positive, and felt a sense of pride and satisfaction from being involved.</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It may have had an influence over some of the outcome areas of </a:t>
            </a:r>
            <a:r>
              <a:rPr lang="en-GB" sz="1600" b="1" dirty="0">
                <a:solidFill>
                  <a:schemeClr val="accent5">
                    <a:lumMod val="25000"/>
                  </a:schemeClr>
                </a:solidFill>
                <a:latin typeface="Helvetica" panose="020B0604020202020204" pitchFamily="34" charset="0"/>
                <a:cs typeface="Helvetica" panose="020B0604020202020204" pitchFamily="34" charset="0"/>
              </a:rPr>
              <a:t>meaningful social mixing </a:t>
            </a:r>
            <a:r>
              <a:rPr lang="en-GB" sz="1600" dirty="0">
                <a:latin typeface="Helvetica" panose="020B0604020202020204" pitchFamily="34" charset="0"/>
                <a:cs typeface="Helvetica" panose="020B0604020202020204" pitchFamily="34" charset="0"/>
              </a:rPr>
              <a:t>and around </a:t>
            </a:r>
            <a:r>
              <a:rPr lang="en-GB" sz="1600" b="1" dirty="0">
                <a:solidFill>
                  <a:schemeClr val="accent5">
                    <a:lumMod val="25000"/>
                  </a:schemeClr>
                </a:solidFill>
                <a:latin typeface="Helvetica" panose="020B0604020202020204" pitchFamily="34" charset="0"/>
                <a:cs typeface="Helvetica" panose="020B0604020202020204" pitchFamily="34" charset="0"/>
              </a:rPr>
              <a:t>increased motivation to create change </a:t>
            </a:r>
            <a:r>
              <a:rPr lang="en-GB" sz="1600" dirty="0">
                <a:latin typeface="Helvetica" panose="020B0604020202020204" pitchFamily="34" charset="0"/>
                <a:cs typeface="Helvetica" panose="020B0604020202020204" pitchFamily="34" charset="0"/>
              </a:rPr>
              <a:t>in the community.</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However, pandemic and intervention size-related evaluation limitations mean that it is </a:t>
            </a:r>
            <a:r>
              <a:rPr lang="en-GB" sz="1600" b="1" dirty="0">
                <a:solidFill>
                  <a:schemeClr val="accent5">
                    <a:lumMod val="25000"/>
                  </a:schemeClr>
                </a:solidFill>
                <a:latin typeface="Helvetica" panose="020B0604020202020204" pitchFamily="34" charset="0"/>
                <a:cs typeface="Helvetica" panose="020B0604020202020204" pitchFamily="34" charset="0"/>
              </a:rPr>
              <a:t>not possible to say with certainty whether the Community Conversations intervention worked</a:t>
            </a:r>
            <a:r>
              <a:rPr lang="en-GB" sz="1600" dirty="0">
                <a:solidFill>
                  <a:schemeClr val="accent5">
                    <a:lumMod val="25000"/>
                  </a:schemeClr>
                </a:solidFill>
                <a:latin typeface="Helvetica" panose="020B0604020202020204" pitchFamily="34" charset="0"/>
                <a:cs typeface="Helvetica" panose="020B0604020202020204" pitchFamily="34" charset="0"/>
              </a:rPr>
              <a:t> </a:t>
            </a:r>
            <a:r>
              <a:rPr lang="en-GB" sz="1600" dirty="0">
                <a:latin typeface="Helvetica" panose="020B0604020202020204" pitchFamily="34" charset="0"/>
                <a:cs typeface="Helvetica" panose="020B0604020202020204" pitchFamily="34" charset="0"/>
              </a:rPr>
              <a:t>to achieve its intended outcomes. </a:t>
            </a:r>
          </a:p>
        </p:txBody>
      </p:sp>
      <p:sp>
        <p:nvSpPr>
          <p:cNvPr id="8" name="TextBox 7">
            <a:extLst>
              <a:ext uri="{FF2B5EF4-FFF2-40B4-BE49-F238E27FC236}">
                <a16:creationId xmlns:a16="http://schemas.microsoft.com/office/drawing/2014/main" id="{1136A719-3145-122C-13F7-263C32978388}"/>
              </a:ext>
            </a:extLst>
          </p:cNvPr>
          <p:cNvSpPr txBox="1"/>
          <p:nvPr/>
        </p:nvSpPr>
        <p:spPr>
          <a:xfrm>
            <a:off x="4800600" y="1322299"/>
            <a:ext cx="4166582" cy="4585871"/>
          </a:xfrm>
          <a:prstGeom prst="rect">
            <a:avLst/>
          </a:prstGeom>
          <a:solidFill>
            <a:srgbClr val="FFFFFF"/>
          </a:solidFill>
          <a:ln w="38100">
            <a:solidFill>
              <a:schemeClr val="accent5"/>
            </a:solidFill>
          </a:ln>
        </p:spPr>
        <p:txBody>
          <a:bodyPr wrap="square">
            <a:spAutoFit/>
          </a:bodyPr>
          <a:lstStyle/>
          <a:p>
            <a:r>
              <a:rPr lang="en-GB" sz="2000" b="1" dirty="0">
                <a:solidFill>
                  <a:schemeClr val="accent5">
                    <a:lumMod val="25000"/>
                  </a:schemeClr>
                </a:solidFill>
                <a:latin typeface="Helvetica" panose="020B0604020202020204" pitchFamily="34" charset="0"/>
                <a:cs typeface="Helvetica" panose="020B0604020202020204" pitchFamily="34" charset="0"/>
              </a:rPr>
              <a:t>Delivery:</a:t>
            </a:r>
          </a:p>
          <a:p>
            <a:endParaRPr lang="en-GB"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600" dirty="0">
                <a:latin typeface="Helvetica" panose="020B0604020202020204" pitchFamily="34" charset="0"/>
                <a:cs typeface="Helvetica" panose="020B0604020202020204" pitchFamily="34" charset="0"/>
              </a:rPr>
              <a:t>Delivery partners should aim for events to </a:t>
            </a:r>
            <a:r>
              <a:rPr lang="en-GB" sz="1600" b="1" dirty="0">
                <a:solidFill>
                  <a:schemeClr val="accent5">
                    <a:lumMod val="25000"/>
                  </a:schemeClr>
                </a:solidFill>
                <a:latin typeface="Helvetica" panose="020B0604020202020204" pitchFamily="34" charset="0"/>
                <a:cs typeface="Helvetica" panose="020B0604020202020204" pitchFamily="34" charset="0"/>
              </a:rPr>
              <a:t>have a mix, or equal representations, of community groups</a:t>
            </a:r>
            <a:r>
              <a:rPr lang="en-GB" sz="1600" dirty="0">
                <a:latin typeface="Helvetica" panose="020B0604020202020204" pitchFamily="34" charset="0"/>
                <a:cs typeface="Helvetica" panose="020B0604020202020204" pitchFamily="34" charset="0"/>
              </a:rPr>
              <a:t>.</a:t>
            </a:r>
          </a:p>
          <a:p>
            <a:endParaRPr lang="en-GB"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GB" sz="1600" b="1" dirty="0">
                <a:solidFill>
                  <a:schemeClr val="accent5">
                    <a:lumMod val="25000"/>
                  </a:schemeClr>
                </a:solidFill>
                <a:latin typeface="Helvetica" panose="020B0604020202020204" pitchFamily="34" charset="0"/>
                <a:cs typeface="Helvetica" panose="020B0604020202020204" pitchFamily="34" charset="0"/>
              </a:rPr>
              <a:t>Following up with participants</a:t>
            </a:r>
            <a:r>
              <a:rPr lang="en-GB" sz="1600" dirty="0">
                <a:latin typeface="Helvetica" panose="020B0604020202020204" pitchFamily="34" charset="0"/>
                <a:cs typeface="Helvetica" panose="020B0604020202020204" pitchFamily="34" charset="0"/>
              </a:rPr>
              <a:t>, or </a:t>
            </a:r>
            <a:r>
              <a:rPr lang="en-GB" sz="1600" b="1" dirty="0">
                <a:solidFill>
                  <a:schemeClr val="accent5">
                    <a:lumMod val="25000"/>
                  </a:schemeClr>
                </a:solidFill>
                <a:latin typeface="Helvetica" panose="020B0604020202020204" pitchFamily="34" charset="0"/>
                <a:cs typeface="Helvetica" panose="020B0604020202020204" pitchFamily="34" charset="0"/>
              </a:rPr>
              <a:t>planning additional touch-points</a:t>
            </a:r>
            <a:r>
              <a:rPr lang="en-GB" sz="1600" dirty="0">
                <a:solidFill>
                  <a:schemeClr val="accent5">
                    <a:lumMod val="25000"/>
                  </a:schemeClr>
                </a:solidFill>
                <a:latin typeface="Helvetica" panose="020B0604020202020204" pitchFamily="34" charset="0"/>
                <a:cs typeface="Helvetica" panose="020B0604020202020204" pitchFamily="34" charset="0"/>
              </a:rPr>
              <a:t> </a:t>
            </a:r>
            <a:r>
              <a:rPr lang="en-GB" sz="1600" dirty="0">
                <a:latin typeface="Helvetica" panose="020B0604020202020204" pitchFamily="34" charset="0"/>
                <a:cs typeface="Helvetica" panose="020B0604020202020204" pitchFamily="34" charset="0"/>
              </a:rPr>
              <a:t>after the conversations events have finished, would help ensure momentum to continue community discussion and mixing is maintained.</a:t>
            </a:r>
          </a:p>
          <a:p>
            <a:pPr marL="285750" indent="-2857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913CF3FE-2648-F76F-9263-BE9734A37380}"/>
              </a:ext>
            </a:extLst>
          </p:cNvPr>
          <p:cNvSpPr txBox="1"/>
          <p:nvPr/>
        </p:nvSpPr>
        <p:spPr>
          <a:xfrm>
            <a:off x="186356" y="6209318"/>
            <a:ext cx="8780827" cy="461665"/>
          </a:xfrm>
          <a:prstGeom prst="rect">
            <a:avLst/>
          </a:prstGeom>
          <a:noFill/>
        </p:spPr>
        <p:txBody>
          <a:bodyPr wrap="square">
            <a:spAutoFit/>
          </a:bodyPr>
          <a:lstStyle/>
          <a:p>
            <a:r>
              <a:rPr lang="en-GB" sz="2400" b="1" i="1" dirty="0">
                <a:solidFill>
                  <a:schemeClr val="accent5">
                    <a:lumMod val="25000"/>
                  </a:schemeClr>
                </a:solidFill>
                <a:effectLst/>
                <a:latin typeface="Helvetica" panose="020B0604020202020204" pitchFamily="34" charset="0"/>
                <a:ea typeface="Times New Roman" panose="02020603050405020304" pitchFamily="18" charset="0"/>
                <a:cs typeface="Helvetica" panose="020B0604020202020204" pitchFamily="34" charset="0"/>
              </a:rPr>
              <a:t>“…Foundation areas towards empowerment and influence”</a:t>
            </a:r>
            <a:endParaRPr lang="en-GB" b="1" i="1" dirty="0">
              <a:solidFill>
                <a:schemeClr val="accent5">
                  <a:lumMod val="2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339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C63A068-D88B-FE46-0F99-DD9C5794BCB8}"/>
              </a:ext>
            </a:extLst>
          </p:cNvPr>
          <p:cNvSpPr/>
          <p:nvPr/>
        </p:nvSpPr>
        <p:spPr>
          <a:xfrm>
            <a:off x="186551" y="3528927"/>
            <a:ext cx="8752211" cy="10714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C003683-1E93-8B87-4A1A-B52B5C51C885}"/>
              </a:ext>
            </a:extLst>
          </p:cNvPr>
          <p:cNvSpPr/>
          <p:nvPr/>
        </p:nvSpPr>
        <p:spPr>
          <a:xfrm>
            <a:off x="186550" y="4831249"/>
            <a:ext cx="8752211" cy="16262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A3DF63D-ABFC-8A10-EBBE-B511A223F6F2}"/>
              </a:ext>
            </a:extLst>
          </p:cNvPr>
          <p:cNvSpPr/>
          <p:nvPr/>
        </p:nvSpPr>
        <p:spPr>
          <a:xfrm>
            <a:off x="195894" y="2395870"/>
            <a:ext cx="8752211" cy="90731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323D309A-0D41-BC8A-37D9-D7B50E873470}"/>
              </a:ext>
            </a:extLst>
          </p:cNvPr>
          <p:cNvSpPr txBox="1">
            <a:spLocks/>
          </p:cNvSpPr>
          <p:nvPr/>
        </p:nvSpPr>
        <p:spPr>
          <a:xfrm>
            <a:off x="195894" y="272536"/>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3600" b="1" kern="0" dirty="0">
                <a:solidFill>
                  <a:schemeClr val="bg1"/>
                </a:solidFill>
                <a:latin typeface="Helvetica" panose="020B0604020202020204" pitchFamily="34" charset="0"/>
                <a:cs typeface="Helvetica" panose="020B0604020202020204" pitchFamily="34" charset="0"/>
              </a:rPr>
              <a:t>Community Ambassadors</a:t>
            </a:r>
          </a:p>
        </p:txBody>
      </p:sp>
      <p:sp>
        <p:nvSpPr>
          <p:cNvPr id="9" name="TextBox 8">
            <a:extLst>
              <a:ext uri="{FF2B5EF4-FFF2-40B4-BE49-F238E27FC236}">
                <a16:creationId xmlns:a16="http://schemas.microsoft.com/office/drawing/2014/main" id="{C79E1E32-DE92-D882-62F2-3B6BA069B7E6}"/>
              </a:ext>
            </a:extLst>
          </p:cNvPr>
          <p:cNvSpPr txBox="1"/>
          <p:nvPr/>
        </p:nvSpPr>
        <p:spPr>
          <a:xfrm>
            <a:off x="195894" y="1168379"/>
            <a:ext cx="8771288" cy="1015663"/>
          </a:xfrm>
          <a:prstGeom prst="rect">
            <a:avLst/>
          </a:prstGeom>
          <a:solidFill>
            <a:srgbClr val="F3F8FF"/>
          </a:solidFill>
        </p:spPr>
        <p:txBody>
          <a:bodyPr wrap="square">
            <a:spAutoFit/>
          </a:bodyPr>
          <a:lstStyle/>
          <a:p>
            <a:r>
              <a:rPr lang="en-GB" sz="2000" b="1" dirty="0"/>
              <a:t>Training and support to local volunteers with the aim of developing local leadership skills for championing of integration values within their communities</a:t>
            </a:r>
            <a:endParaRPr lang="en-GB" sz="2000" dirty="0"/>
          </a:p>
        </p:txBody>
      </p:sp>
      <p:sp>
        <p:nvSpPr>
          <p:cNvPr id="24" name="TextBox 23">
            <a:extLst>
              <a:ext uri="{FF2B5EF4-FFF2-40B4-BE49-F238E27FC236}">
                <a16:creationId xmlns:a16="http://schemas.microsoft.com/office/drawing/2014/main" id="{D9DFF33E-5B43-2059-CCF1-668C71200CB9}"/>
              </a:ext>
            </a:extLst>
          </p:cNvPr>
          <p:cNvSpPr txBox="1"/>
          <p:nvPr/>
        </p:nvSpPr>
        <p:spPr>
          <a:xfrm>
            <a:off x="205238" y="2502542"/>
            <a:ext cx="2823753" cy="707886"/>
          </a:xfrm>
          <a:prstGeom prst="rect">
            <a:avLst/>
          </a:prstGeom>
          <a:noFill/>
        </p:spPr>
        <p:txBody>
          <a:bodyPr wrap="square" rtlCol="0">
            <a:spAutoFit/>
          </a:bodyPr>
          <a:lstStyle/>
          <a:p>
            <a:r>
              <a:rPr lang="en-GB" sz="2000" b="1" dirty="0">
                <a:solidFill>
                  <a:schemeClr val="bg1"/>
                </a:solidFill>
              </a:rPr>
              <a:t>Blackburn with Darwen</a:t>
            </a:r>
          </a:p>
        </p:txBody>
      </p:sp>
      <p:sp>
        <p:nvSpPr>
          <p:cNvPr id="25" name="TextBox 24">
            <a:extLst>
              <a:ext uri="{FF2B5EF4-FFF2-40B4-BE49-F238E27FC236}">
                <a16:creationId xmlns:a16="http://schemas.microsoft.com/office/drawing/2014/main" id="{E7118822-1270-6AAB-40B3-633D7E5C5038}"/>
              </a:ext>
            </a:extLst>
          </p:cNvPr>
          <p:cNvSpPr txBox="1"/>
          <p:nvPr/>
        </p:nvSpPr>
        <p:spPr>
          <a:xfrm>
            <a:off x="205238" y="3864585"/>
            <a:ext cx="2823753" cy="400110"/>
          </a:xfrm>
          <a:prstGeom prst="rect">
            <a:avLst/>
          </a:prstGeom>
          <a:noFill/>
        </p:spPr>
        <p:txBody>
          <a:bodyPr wrap="square" rtlCol="0">
            <a:spAutoFit/>
          </a:bodyPr>
          <a:lstStyle/>
          <a:p>
            <a:r>
              <a:rPr lang="en-GB" sz="2000" b="1" dirty="0">
                <a:solidFill>
                  <a:schemeClr val="bg1"/>
                </a:solidFill>
              </a:rPr>
              <a:t>Bradford</a:t>
            </a:r>
          </a:p>
        </p:txBody>
      </p:sp>
      <p:sp>
        <p:nvSpPr>
          <p:cNvPr id="26" name="TextBox 25">
            <a:extLst>
              <a:ext uri="{FF2B5EF4-FFF2-40B4-BE49-F238E27FC236}">
                <a16:creationId xmlns:a16="http://schemas.microsoft.com/office/drawing/2014/main" id="{1381EEAA-79C1-B991-9BAB-F16C8A2A8EE7}"/>
              </a:ext>
            </a:extLst>
          </p:cNvPr>
          <p:cNvSpPr txBox="1"/>
          <p:nvPr/>
        </p:nvSpPr>
        <p:spPr>
          <a:xfrm>
            <a:off x="205238" y="5444323"/>
            <a:ext cx="2823753" cy="400110"/>
          </a:xfrm>
          <a:prstGeom prst="rect">
            <a:avLst/>
          </a:prstGeom>
          <a:noFill/>
        </p:spPr>
        <p:txBody>
          <a:bodyPr wrap="square" rtlCol="0">
            <a:spAutoFit/>
          </a:bodyPr>
          <a:lstStyle/>
          <a:p>
            <a:r>
              <a:rPr lang="en-GB" sz="2000" b="1" dirty="0">
                <a:solidFill>
                  <a:schemeClr val="bg1"/>
                </a:solidFill>
              </a:rPr>
              <a:t>Peterborough</a:t>
            </a:r>
          </a:p>
        </p:txBody>
      </p:sp>
      <p:sp>
        <p:nvSpPr>
          <p:cNvPr id="28" name="TextBox 27">
            <a:extLst>
              <a:ext uri="{FF2B5EF4-FFF2-40B4-BE49-F238E27FC236}">
                <a16:creationId xmlns:a16="http://schemas.microsoft.com/office/drawing/2014/main" id="{D2C1A78B-4547-7D33-6B6F-BCCCF50B87B0}"/>
              </a:ext>
            </a:extLst>
          </p:cNvPr>
          <p:cNvSpPr txBox="1"/>
          <p:nvPr/>
        </p:nvSpPr>
        <p:spPr>
          <a:xfrm>
            <a:off x="3386472" y="2558125"/>
            <a:ext cx="5580711" cy="584775"/>
          </a:xfrm>
          <a:prstGeom prst="rect">
            <a:avLst/>
          </a:prstGeom>
          <a:noFill/>
        </p:spPr>
        <p:txBody>
          <a:bodyPr wrap="square">
            <a:spAutoFit/>
          </a:bodyPr>
          <a:lstStyle/>
          <a:p>
            <a:pPr lvl="0"/>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developing local community leaders to support community integration by designing and running social action projects.</a:t>
            </a:r>
          </a:p>
        </p:txBody>
      </p:sp>
      <p:sp>
        <p:nvSpPr>
          <p:cNvPr id="30" name="TextBox 29">
            <a:extLst>
              <a:ext uri="{FF2B5EF4-FFF2-40B4-BE49-F238E27FC236}">
                <a16:creationId xmlns:a16="http://schemas.microsoft.com/office/drawing/2014/main" id="{EC4B86F0-B6FF-A089-BFB6-4E09306FCD67}"/>
              </a:ext>
            </a:extLst>
          </p:cNvPr>
          <p:cNvSpPr txBox="1"/>
          <p:nvPr/>
        </p:nvSpPr>
        <p:spPr>
          <a:xfrm>
            <a:off x="3386471" y="3663716"/>
            <a:ext cx="5580711" cy="830997"/>
          </a:xfrm>
          <a:prstGeom prst="rect">
            <a:avLst/>
          </a:prstGeom>
          <a:noFill/>
        </p:spPr>
        <p:txBody>
          <a:bodyPr wrap="square">
            <a:spAutoFit/>
          </a:bodyPr>
          <a:lstStyle/>
          <a:p>
            <a:pPr lvl="0"/>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improve social mixing in the area which was in turn intended to help break down barriers, build resilience and confidence within the community.</a:t>
            </a:r>
          </a:p>
        </p:txBody>
      </p:sp>
      <p:sp>
        <p:nvSpPr>
          <p:cNvPr id="32" name="TextBox 31">
            <a:extLst>
              <a:ext uri="{FF2B5EF4-FFF2-40B4-BE49-F238E27FC236}">
                <a16:creationId xmlns:a16="http://schemas.microsoft.com/office/drawing/2014/main" id="{C3053EF2-46AA-80CE-E5AB-965F31AB29BE}"/>
              </a:ext>
            </a:extLst>
          </p:cNvPr>
          <p:cNvSpPr txBox="1"/>
          <p:nvPr/>
        </p:nvSpPr>
        <p:spPr>
          <a:xfrm>
            <a:off x="3386471" y="5121984"/>
            <a:ext cx="5580711" cy="1077218"/>
          </a:xfrm>
          <a:prstGeom prst="rect">
            <a:avLst/>
          </a:prstGeom>
          <a:noFill/>
        </p:spPr>
        <p:txBody>
          <a:bodyPr wrap="square">
            <a:spAutoFit/>
          </a:bodyPr>
          <a:lstStyle/>
          <a:p>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took an Asset Based Community Development (ABCD) approach – assessing the resources, skills, and experience available in the community to organise and inspire the community into action </a:t>
            </a:r>
            <a:endParaRPr lang="en-GB" sz="1600" dirty="0">
              <a:solidFill>
                <a:schemeClr val="bg1"/>
              </a:solidFill>
            </a:endParaRPr>
          </a:p>
        </p:txBody>
      </p:sp>
      <p:pic>
        <p:nvPicPr>
          <p:cNvPr id="39" name="Graphic 38" descr="Group of women with solid fill">
            <a:extLst>
              <a:ext uri="{FF2B5EF4-FFF2-40B4-BE49-F238E27FC236}">
                <a16:creationId xmlns:a16="http://schemas.microsoft.com/office/drawing/2014/main" id="{7D4DCFD8-539A-4906-2478-A92163C572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19348" y="3607440"/>
            <a:ext cx="914400" cy="914400"/>
          </a:xfrm>
          <a:prstGeom prst="rect">
            <a:avLst/>
          </a:prstGeom>
        </p:spPr>
      </p:pic>
      <p:pic>
        <p:nvPicPr>
          <p:cNvPr id="41" name="Graphic 40" descr="Lecturer outline">
            <a:extLst>
              <a:ext uri="{FF2B5EF4-FFF2-40B4-BE49-F238E27FC236}">
                <a16:creationId xmlns:a16="http://schemas.microsoft.com/office/drawing/2014/main" id="{F028E87E-F61B-C818-5F92-62FB8BDFEC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516624" y="2473421"/>
            <a:ext cx="719848" cy="719848"/>
          </a:xfrm>
          <a:prstGeom prst="rect">
            <a:avLst/>
          </a:prstGeom>
        </p:spPr>
      </p:pic>
      <p:pic>
        <p:nvPicPr>
          <p:cNvPr id="45" name="Graphic 44" descr="Building Brick Wall with solid fill">
            <a:extLst>
              <a:ext uri="{FF2B5EF4-FFF2-40B4-BE49-F238E27FC236}">
                <a16:creationId xmlns:a16="http://schemas.microsoft.com/office/drawing/2014/main" id="{5E29A789-4D2C-A60A-A0C3-03CA2531B2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87923" y="5070093"/>
            <a:ext cx="1098548" cy="1098548"/>
          </a:xfrm>
          <a:prstGeom prst="rect">
            <a:avLst/>
          </a:prstGeom>
        </p:spPr>
      </p:pic>
    </p:spTree>
    <p:extLst>
      <p:ext uri="{BB962C8B-B14F-4D97-AF65-F5344CB8AC3E}">
        <p14:creationId xmlns:p14="http://schemas.microsoft.com/office/powerpoint/2010/main" val="9761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4481A0-5720-06B8-837B-1A0778EE5A79}"/>
              </a:ext>
            </a:extLst>
          </p:cNvPr>
          <p:cNvSpPr txBox="1"/>
          <p:nvPr/>
        </p:nvSpPr>
        <p:spPr>
          <a:xfrm>
            <a:off x="203155" y="1309029"/>
            <a:ext cx="4142426" cy="4401205"/>
          </a:xfrm>
          <a:prstGeom prst="rect">
            <a:avLst/>
          </a:prstGeom>
          <a:solidFill>
            <a:schemeClr val="bg1"/>
          </a:solidFill>
        </p:spPr>
        <p:txBody>
          <a:bodyPr wrap="square">
            <a:spAutoFit/>
          </a:bodyPr>
          <a:lstStyle/>
          <a:p>
            <a:r>
              <a:rPr lang="en-GB" sz="1800" b="1" dirty="0">
                <a:solidFill>
                  <a:schemeClr val="accent5">
                    <a:lumMod val="25000"/>
                  </a:schemeClr>
                </a:solidFill>
                <a:latin typeface="Helvetica" panose="020B0604020202020204" pitchFamily="34" charset="0"/>
                <a:cs typeface="Helvetica" panose="020B0604020202020204" pitchFamily="34" charset="0"/>
              </a:rPr>
              <a:t>Programme impacts</a:t>
            </a:r>
          </a:p>
          <a:p>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Several positive impacts, for example in improving Ambassadors’ </a:t>
            </a:r>
            <a:r>
              <a:rPr lang="en-GB" sz="1600" b="1" dirty="0">
                <a:latin typeface="Helvetica" panose="020B0604020202020204" pitchFamily="34" charset="0"/>
                <a:cs typeface="Helvetica" panose="020B0604020202020204" pitchFamily="34" charset="0"/>
              </a:rPr>
              <a:t>comfort engaging with</a:t>
            </a:r>
            <a:r>
              <a:rPr lang="en-GB" sz="1600" dirty="0">
                <a:latin typeface="Helvetica" panose="020B0604020202020204" pitchFamily="34" charset="0"/>
                <a:cs typeface="Helvetica" panose="020B0604020202020204" pitchFamily="34" charset="0"/>
              </a:rPr>
              <a:t> individuals from different backgrounds and their </a:t>
            </a:r>
            <a:r>
              <a:rPr lang="en-GB" sz="1600" b="1" dirty="0">
                <a:latin typeface="Helvetica" panose="020B0604020202020204" pitchFamily="34" charset="0"/>
                <a:cs typeface="Helvetica" panose="020B0604020202020204" pitchFamily="34" charset="0"/>
              </a:rPr>
              <a:t>motivation to effect local improvements. </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Ambassadors have gained a better awareness and understanding of other cultures, been inspired to become more involved in community action, </a:t>
            </a:r>
            <a:r>
              <a:rPr lang="en-GB" sz="1600" b="1" dirty="0">
                <a:latin typeface="Helvetica" panose="020B0604020202020204" pitchFamily="34" charset="0"/>
                <a:cs typeface="Helvetica" panose="020B0604020202020204" pitchFamily="34" charset="0"/>
              </a:rPr>
              <a:t>and become more empowered to drive change</a:t>
            </a:r>
            <a:r>
              <a:rPr lang="en-GB" sz="1600" dirty="0">
                <a:latin typeface="Helvetica" panose="020B0604020202020204" pitchFamily="34" charset="0"/>
                <a:cs typeface="Helvetica" panose="020B0604020202020204" pitchFamily="34" charset="0"/>
              </a:rPr>
              <a:t>. </a:t>
            </a: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5A6607D9-90E0-13DE-3B7C-29BA41F784FC}"/>
              </a:ext>
            </a:extLst>
          </p:cNvPr>
          <p:cNvSpPr txBox="1"/>
          <p:nvPr/>
        </p:nvSpPr>
        <p:spPr>
          <a:xfrm>
            <a:off x="203155" y="1216696"/>
            <a:ext cx="4142426" cy="4401205"/>
          </a:xfrm>
          <a:prstGeom prst="rect">
            <a:avLst/>
          </a:prstGeom>
          <a:solidFill>
            <a:schemeClr val="bg1"/>
          </a:solidFill>
        </p:spPr>
        <p:txBody>
          <a:bodyPr wrap="square">
            <a:spAutoFit/>
          </a:bodyPr>
          <a:lstStyle/>
          <a:p>
            <a:r>
              <a:rPr lang="en-GB" sz="1800" b="1" dirty="0">
                <a:solidFill>
                  <a:schemeClr val="accent5">
                    <a:lumMod val="25000"/>
                  </a:schemeClr>
                </a:solidFill>
                <a:latin typeface="Helvetica" panose="020B0604020202020204" pitchFamily="34" charset="0"/>
                <a:cs typeface="Helvetica" panose="020B0604020202020204" pitchFamily="34" charset="0"/>
              </a:rPr>
              <a:t>Impacts</a:t>
            </a:r>
          </a:p>
          <a:p>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Several positive impacts, for example in improving Ambassadors’ </a:t>
            </a:r>
            <a:r>
              <a:rPr lang="en-GB" sz="1600" b="1" dirty="0">
                <a:latin typeface="Helvetica" panose="020B0604020202020204" pitchFamily="34" charset="0"/>
                <a:cs typeface="Helvetica" panose="020B0604020202020204" pitchFamily="34" charset="0"/>
              </a:rPr>
              <a:t>comfort engaging with</a:t>
            </a:r>
            <a:r>
              <a:rPr lang="en-GB" sz="1600" dirty="0">
                <a:latin typeface="Helvetica" panose="020B0604020202020204" pitchFamily="34" charset="0"/>
                <a:cs typeface="Helvetica" panose="020B0604020202020204" pitchFamily="34" charset="0"/>
              </a:rPr>
              <a:t> individuals from different backgrounds and their </a:t>
            </a:r>
            <a:r>
              <a:rPr lang="en-GB" sz="1600" b="1" dirty="0">
                <a:latin typeface="Helvetica" panose="020B0604020202020204" pitchFamily="34" charset="0"/>
                <a:cs typeface="Helvetica" panose="020B0604020202020204" pitchFamily="34" charset="0"/>
              </a:rPr>
              <a:t>motivation to effect local improvements. </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Ambassadors have gained a better awareness and understanding of other cultures, been inspired to become more involved in community action, and become </a:t>
            </a:r>
            <a:r>
              <a:rPr lang="en-GB" sz="1600" b="1" dirty="0">
                <a:latin typeface="Helvetica" panose="020B0604020202020204" pitchFamily="34" charset="0"/>
                <a:cs typeface="Helvetica" panose="020B0604020202020204" pitchFamily="34" charset="0"/>
              </a:rPr>
              <a:t>more empowered to drive change</a:t>
            </a:r>
            <a:r>
              <a:rPr lang="en-GB" sz="1600" dirty="0">
                <a:latin typeface="Helvetica" panose="020B0604020202020204" pitchFamily="34" charset="0"/>
                <a:cs typeface="Helvetica" panose="020B0604020202020204" pitchFamily="34" charset="0"/>
              </a:rPr>
              <a:t>. </a:t>
            </a: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endParaRPr lang="en-GB" sz="1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AA3617BB-4088-7144-010D-59E9E7B71983}"/>
              </a:ext>
            </a:extLst>
          </p:cNvPr>
          <p:cNvSpPr txBox="1"/>
          <p:nvPr/>
        </p:nvSpPr>
        <p:spPr>
          <a:xfrm>
            <a:off x="4572001" y="1216696"/>
            <a:ext cx="4395182" cy="4493538"/>
          </a:xfrm>
          <a:prstGeom prst="rect">
            <a:avLst/>
          </a:prstGeom>
          <a:solidFill>
            <a:schemeClr val="bg1"/>
          </a:solidFill>
        </p:spPr>
        <p:txBody>
          <a:bodyPr wrap="square">
            <a:spAutoFit/>
          </a:bodyPr>
          <a:lstStyle/>
          <a:p>
            <a:r>
              <a:rPr lang="en-GB" sz="1800" b="1" dirty="0">
                <a:solidFill>
                  <a:schemeClr val="accent5">
                    <a:lumMod val="25000"/>
                  </a:schemeClr>
                </a:solidFill>
                <a:latin typeface="Helvetica" panose="020B0604020202020204" pitchFamily="34" charset="0"/>
                <a:cs typeface="Helvetica" panose="020B0604020202020204" pitchFamily="34" charset="0"/>
              </a:rPr>
              <a:t>Delivery</a:t>
            </a:r>
          </a:p>
          <a:p>
            <a:endParaRPr lang="en-GB" sz="14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Different recruitment strategies led to differences in diversity across Ambassador groups. </a:t>
            </a:r>
            <a:r>
              <a:rPr lang="en-GB" sz="1600" b="1" dirty="0">
                <a:latin typeface="Helvetica" panose="020B0604020202020204" pitchFamily="34" charset="0"/>
                <a:cs typeface="Helvetica" panose="020B0604020202020204" pitchFamily="34" charset="0"/>
              </a:rPr>
              <a:t>More diversity was felt to be beneficial</a:t>
            </a:r>
            <a:r>
              <a:rPr lang="en-GB" sz="1600" dirty="0">
                <a:latin typeface="Helvetica" panose="020B0604020202020204" pitchFamily="34" charset="0"/>
                <a:cs typeface="Helvetica" panose="020B0604020202020204" pitchFamily="34" charset="0"/>
              </a:rPr>
              <a:t>.</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A combination of increased exposure to community activities/ events, and the support of their fellow Ambassadors, </a:t>
            </a:r>
            <a:r>
              <a:rPr lang="en-GB" sz="1600" b="1" dirty="0">
                <a:latin typeface="Helvetica" panose="020B0604020202020204" pitchFamily="34" charset="0"/>
                <a:cs typeface="Helvetica" panose="020B0604020202020204" pitchFamily="34" charset="0"/>
              </a:rPr>
              <a:t>inspired Ambassadors to become more involved in community action</a:t>
            </a:r>
            <a:r>
              <a:rPr lang="en-GB" sz="1600" dirty="0">
                <a:latin typeface="Helvetica" panose="020B0604020202020204" pitchFamily="34" charset="0"/>
                <a:cs typeface="Helvetica" panose="020B0604020202020204" pitchFamily="34" charset="0"/>
              </a:rPr>
              <a:t>. </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sz="1600" dirty="0">
                <a:latin typeface="Helvetica" panose="020B0604020202020204" pitchFamily="34" charset="0"/>
                <a:cs typeface="Helvetica" panose="020B0604020202020204" pitchFamily="34" charset="0"/>
              </a:rPr>
              <a:t>Training resulted in Ambassadors feeling </a:t>
            </a:r>
            <a:r>
              <a:rPr lang="en-GB" sz="1600" b="1" dirty="0">
                <a:latin typeface="Helvetica" panose="020B0604020202020204" pitchFamily="34" charset="0"/>
                <a:cs typeface="Helvetica" panose="020B0604020202020204" pitchFamily="34" charset="0"/>
              </a:rPr>
              <a:t>empowered to drive positive change in their communities</a:t>
            </a:r>
            <a:r>
              <a:rPr lang="en-GB" sz="1600" dirty="0">
                <a:latin typeface="Helvetica" panose="020B0604020202020204" pitchFamily="34" charset="0"/>
                <a:cs typeface="Helvetica" panose="020B0604020202020204" pitchFamily="34" charset="0"/>
              </a:rPr>
              <a:t>.</a:t>
            </a:r>
          </a:p>
          <a:p>
            <a:pPr marL="171450" indent="-171450">
              <a:buFont typeface="Arial" panose="020B0604020202020204" pitchFamily="34" charset="0"/>
              <a:buChar char="•"/>
            </a:pPr>
            <a:endParaRPr lang="en-GB" sz="16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p:txBody>
      </p:sp>
      <p:sp>
        <p:nvSpPr>
          <p:cNvPr id="7" name="Title 1">
            <a:extLst>
              <a:ext uri="{FF2B5EF4-FFF2-40B4-BE49-F238E27FC236}">
                <a16:creationId xmlns:a16="http://schemas.microsoft.com/office/drawing/2014/main" id="{E6974110-84BA-6EBD-5C3D-9EB63462B61D}"/>
              </a:ext>
            </a:extLst>
          </p:cNvPr>
          <p:cNvSpPr txBox="1">
            <a:spLocks/>
          </p:cNvSpPr>
          <p:nvPr/>
        </p:nvSpPr>
        <p:spPr>
          <a:xfrm>
            <a:off x="195894" y="272536"/>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3600" b="1" kern="0" dirty="0">
                <a:solidFill>
                  <a:schemeClr val="bg1"/>
                </a:solidFill>
                <a:latin typeface="Helvetica" panose="020B0604020202020204" pitchFamily="34" charset="0"/>
                <a:cs typeface="Helvetica" panose="020B0604020202020204" pitchFamily="34" charset="0"/>
              </a:rPr>
              <a:t>Community Ambassadors</a:t>
            </a:r>
          </a:p>
        </p:txBody>
      </p:sp>
      <p:sp>
        <p:nvSpPr>
          <p:cNvPr id="10" name="TextBox 9">
            <a:extLst>
              <a:ext uri="{FF2B5EF4-FFF2-40B4-BE49-F238E27FC236}">
                <a16:creationId xmlns:a16="http://schemas.microsoft.com/office/drawing/2014/main" id="{CBE8B9F4-7822-2B11-4DDF-B7E5A5C870D2}"/>
              </a:ext>
            </a:extLst>
          </p:cNvPr>
          <p:cNvSpPr txBox="1"/>
          <p:nvPr/>
        </p:nvSpPr>
        <p:spPr>
          <a:xfrm>
            <a:off x="195894" y="5905164"/>
            <a:ext cx="8771288" cy="707886"/>
          </a:xfrm>
          <a:prstGeom prst="rect">
            <a:avLst/>
          </a:prstGeom>
          <a:noFill/>
        </p:spPr>
        <p:txBody>
          <a:bodyPr wrap="square">
            <a:spAutoFit/>
          </a:bodyPr>
          <a:lstStyle/>
          <a:p>
            <a:r>
              <a:rPr lang="en-GB" sz="2000" i="1" dirty="0">
                <a:latin typeface="Helvetica" panose="020B0604020202020204" pitchFamily="34" charset="0"/>
                <a:cs typeface="Helvetica" panose="020B0604020202020204" pitchFamily="34" charset="0"/>
              </a:rPr>
              <a:t>However, </a:t>
            </a:r>
            <a:r>
              <a:rPr lang="en-GB" sz="2000" b="1" i="1" dirty="0">
                <a:latin typeface="Helvetica" panose="020B0604020202020204" pitchFamily="34" charset="0"/>
                <a:cs typeface="Helvetica" panose="020B0604020202020204" pitchFamily="34" charset="0"/>
              </a:rPr>
              <a:t>more evidence is needed</a:t>
            </a:r>
            <a:r>
              <a:rPr lang="en-GB" sz="2000" i="1" dirty="0">
                <a:latin typeface="Helvetica" panose="020B0604020202020204" pitchFamily="34" charset="0"/>
                <a:cs typeface="Helvetica" panose="020B0604020202020204" pitchFamily="34" charset="0"/>
              </a:rPr>
              <a:t> to see how trained Ambassadors go on to impact their local communities </a:t>
            </a:r>
          </a:p>
        </p:txBody>
      </p:sp>
    </p:spTree>
    <p:extLst>
      <p:ext uri="{BB962C8B-B14F-4D97-AF65-F5344CB8AC3E}">
        <p14:creationId xmlns:p14="http://schemas.microsoft.com/office/powerpoint/2010/main" val="306519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8846383-0A9A-4194-A473-D1546CCE3D76}"/>
              </a:ext>
            </a:extLst>
          </p:cNvPr>
          <p:cNvSpPr txBox="1">
            <a:spLocks/>
          </p:cNvSpPr>
          <p:nvPr/>
        </p:nvSpPr>
        <p:spPr>
          <a:xfrm>
            <a:off x="1951745" y="584051"/>
            <a:ext cx="6603437" cy="437100"/>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1800" b="1" kern="0" dirty="0">
                <a:solidFill>
                  <a:schemeClr val="accent1">
                    <a:lumMod val="50000"/>
                  </a:schemeClr>
                </a:solidFill>
                <a:latin typeface="Helvetica" panose="020B0604020202020204" pitchFamily="34" charset="0"/>
                <a:cs typeface="Helvetica" panose="020B0604020202020204" pitchFamily="34" charset="0"/>
              </a:rPr>
              <a:t>Measuring success</a:t>
            </a:r>
          </a:p>
        </p:txBody>
      </p:sp>
      <p:sp>
        <p:nvSpPr>
          <p:cNvPr id="6" name="Title 1">
            <a:extLst>
              <a:ext uri="{FF2B5EF4-FFF2-40B4-BE49-F238E27FC236}">
                <a16:creationId xmlns:a16="http://schemas.microsoft.com/office/drawing/2014/main" id="{323D309A-0D41-BC8A-37D9-D7B50E873470}"/>
              </a:ext>
            </a:extLst>
          </p:cNvPr>
          <p:cNvSpPr txBox="1">
            <a:spLocks/>
          </p:cNvSpPr>
          <p:nvPr/>
        </p:nvSpPr>
        <p:spPr>
          <a:xfrm>
            <a:off x="4767943" y="282903"/>
            <a:ext cx="4199239"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accent5"/>
                </a:solidFill>
                <a:latin typeface="Helvetica" panose="020B0604020202020204" pitchFamily="34" charset="0"/>
                <a:cs typeface="Helvetica" panose="020B0604020202020204" pitchFamily="34" charset="0"/>
              </a:rPr>
              <a:t>Schools Linking</a:t>
            </a:r>
          </a:p>
        </p:txBody>
      </p:sp>
      <p:sp>
        <p:nvSpPr>
          <p:cNvPr id="9" name="TextBox 8">
            <a:extLst>
              <a:ext uri="{FF2B5EF4-FFF2-40B4-BE49-F238E27FC236}">
                <a16:creationId xmlns:a16="http://schemas.microsoft.com/office/drawing/2014/main" id="{C79E1E32-DE92-D882-62F2-3B6BA069B7E6}"/>
              </a:ext>
            </a:extLst>
          </p:cNvPr>
          <p:cNvSpPr txBox="1"/>
          <p:nvPr/>
        </p:nvSpPr>
        <p:spPr>
          <a:xfrm>
            <a:off x="195894" y="1168379"/>
            <a:ext cx="8771288" cy="923330"/>
          </a:xfrm>
          <a:prstGeom prst="rect">
            <a:avLst/>
          </a:prstGeom>
          <a:solidFill>
            <a:schemeClr val="accent5">
              <a:lumMod val="75000"/>
            </a:schemeClr>
          </a:solidFill>
        </p:spPr>
        <p:txBody>
          <a:bodyPr wrap="square">
            <a:spAutoFit/>
          </a:bodyPr>
          <a:lstStyle/>
          <a:p>
            <a:r>
              <a:rPr lang="en-GB" sz="1800" b="1" i="1" dirty="0">
                <a:solidFill>
                  <a:schemeClr val="bg1"/>
                </a:solidFill>
              </a:rPr>
              <a:t>Aims to promote social cohesion by facilitating social mixing between pupils in schools within areas that have been identified as places with segregated communities</a:t>
            </a:r>
          </a:p>
        </p:txBody>
      </p:sp>
      <p:pic>
        <p:nvPicPr>
          <p:cNvPr id="2" name="image14.png" descr="This figure shows the Linking Process as comprised of 6 steps: Continuous Professional Development; work in class; reflection; exchanging information; reflection; meeting (first in a neutral venue, second in a school, third in the second school). Questions explored include: Who am I? Who are we? Where do we live? How do we all live together? This illustration of the process is provided by The Linking Network.">
            <a:extLst>
              <a:ext uri="{FF2B5EF4-FFF2-40B4-BE49-F238E27FC236}">
                <a16:creationId xmlns:a16="http://schemas.microsoft.com/office/drawing/2014/main" id="{9B51A9FA-2328-8364-2CB8-355CB2C8A094}"/>
              </a:ext>
            </a:extLst>
          </p:cNvPr>
          <p:cNvPicPr/>
          <p:nvPr/>
        </p:nvPicPr>
        <p:blipFill>
          <a:blip r:embed="rId3" cstate="print">
            <a:extLst>
              <a:ext uri="{28A0092B-C50C-407E-A947-70E740481C1C}">
                <a14:useLocalDpi xmlns:a14="http://schemas.microsoft.com/office/drawing/2010/main" val="0"/>
              </a:ext>
            </a:extLst>
          </a:blip>
          <a:srcRect l="8829"/>
          <a:stretch>
            <a:fillRect/>
          </a:stretch>
        </p:blipFill>
        <p:spPr>
          <a:xfrm>
            <a:off x="1061779" y="2471753"/>
            <a:ext cx="7254907" cy="4016132"/>
          </a:xfrm>
          <a:prstGeom prst="rect">
            <a:avLst/>
          </a:prstGeom>
          <a:ln/>
        </p:spPr>
      </p:pic>
    </p:spTree>
    <p:extLst>
      <p:ext uri="{BB962C8B-B14F-4D97-AF65-F5344CB8AC3E}">
        <p14:creationId xmlns:p14="http://schemas.microsoft.com/office/powerpoint/2010/main" val="2037750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B04B0D-92E8-45FB-7145-84AEB67A5B20}"/>
              </a:ext>
            </a:extLst>
          </p:cNvPr>
          <p:cNvSpPr/>
          <p:nvPr/>
        </p:nvSpPr>
        <p:spPr>
          <a:xfrm>
            <a:off x="0" y="4303486"/>
            <a:ext cx="9144000" cy="25545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F8846383-0A9A-4194-A473-D1546CCE3D76}"/>
              </a:ext>
            </a:extLst>
          </p:cNvPr>
          <p:cNvSpPr txBox="1">
            <a:spLocks/>
          </p:cNvSpPr>
          <p:nvPr/>
        </p:nvSpPr>
        <p:spPr>
          <a:xfrm>
            <a:off x="1951745" y="584051"/>
            <a:ext cx="6603437" cy="437100"/>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1800" b="1" kern="0" dirty="0">
                <a:solidFill>
                  <a:schemeClr val="accent1">
                    <a:lumMod val="50000"/>
                  </a:schemeClr>
                </a:solidFill>
                <a:latin typeface="Helvetica" panose="020B0604020202020204" pitchFamily="34" charset="0"/>
                <a:cs typeface="Helvetica" panose="020B0604020202020204" pitchFamily="34" charset="0"/>
              </a:rPr>
              <a:t>Measuring success</a:t>
            </a:r>
          </a:p>
        </p:txBody>
      </p:sp>
      <p:sp>
        <p:nvSpPr>
          <p:cNvPr id="9" name="TextBox 8">
            <a:extLst>
              <a:ext uri="{FF2B5EF4-FFF2-40B4-BE49-F238E27FC236}">
                <a16:creationId xmlns:a16="http://schemas.microsoft.com/office/drawing/2014/main" id="{C79E1E32-DE92-D882-62F2-3B6BA069B7E6}"/>
              </a:ext>
            </a:extLst>
          </p:cNvPr>
          <p:cNvSpPr txBox="1"/>
          <p:nvPr/>
        </p:nvSpPr>
        <p:spPr>
          <a:xfrm>
            <a:off x="195894" y="1168379"/>
            <a:ext cx="8771288" cy="923330"/>
          </a:xfrm>
          <a:prstGeom prst="rect">
            <a:avLst/>
          </a:prstGeom>
          <a:solidFill>
            <a:schemeClr val="accent5">
              <a:lumMod val="75000"/>
            </a:schemeClr>
          </a:solidFill>
        </p:spPr>
        <p:txBody>
          <a:bodyPr wrap="square">
            <a:spAutoFit/>
          </a:bodyPr>
          <a:lstStyle/>
          <a:p>
            <a:r>
              <a:rPr lang="en-GB" sz="1800" b="1" dirty="0">
                <a:solidFill>
                  <a:schemeClr val="bg1"/>
                </a:solidFill>
              </a:rPr>
              <a:t>Findings suggest that even a limited programme of Schools Linking activities, carried out online, has a positive effect on pupils and helped to support IAP related outcomes in participating schools</a:t>
            </a:r>
          </a:p>
        </p:txBody>
      </p:sp>
      <p:sp>
        <p:nvSpPr>
          <p:cNvPr id="3" name="TextBox 2">
            <a:extLst>
              <a:ext uri="{FF2B5EF4-FFF2-40B4-BE49-F238E27FC236}">
                <a16:creationId xmlns:a16="http://schemas.microsoft.com/office/drawing/2014/main" id="{03D3F1AF-806B-6D90-FB00-D0ECCF00C7D3}"/>
              </a:ext>
            </a:extLst>
          </p:cNvPr>
          <p:cNvSpPr txBox="1"/>
          <p:nvPr/>
        </p:nvSpPr>
        <p:spPr>
          <a:xfrm>
            <a:off x="195894" y="4468962"/>
            <a:ext cx="8771289" cy="2062103"/>
          </a:xfrm>
          <a:prstGeom prst="rect">
            <a:avLst/>
          </a:prstGeom>
          <a:noFill/>
        </p:spPr>
        <p:txBody>
          <a:bodyPr wrap="square">
            <a:spAutoFit/>
          </a:bodyPr>
          <a:lstStyle/>
          <a:p>
            <a:r>
              <a:rPr lang="en-GB" sz="16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Qualitative interviews: </a:t>
            </a:r>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Schools Linking </a:t>
            </a:r>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contributed to pupils becoming more confident</a:t>
            </a:r>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with interacting with other young people of different ethnicities, religions and economic backgrounds.</a:t>
            </a:r>
          </a:p>
          <a:p>
            <a:endParaRPr lang="en-GB" sz="1600" b="1" dirty="0">
              <a:solidFill>
                <a:schemeClr val="bg1"/>
              </a:solidFill>
            </a:endParaRPr>
          </a:p>
          <a:p>
            <a:r>
              <a:rPr lang="en-GB" sz="16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However: </a:t>
            </a:r>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less positive outcomes </a:t>
            </a:r>
            <a:b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than teachers in comparison schools, </a:t>
            </a:r>
            <a:b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e.g. in terms of confidence </a:t>
            </a:r>
            <a:b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 social mixing. </a:t>
            </a:r>
            <a:endParaRPr lang="en-GB" sz="1600" dirty="0">
              <a:solidFill>
                <a:schemeClr val="bg1"/>
              </a:solidFill>
            </a:endParaRPr>
          </a:p>
        </p:txBody>
      </p:sp>
      <p:sp>
        <p:nvSpPr>
          <p:cNvPr id="7" name="TextBox 6">
            <a:extLst>
              <a:ext uri="{FF2B5EF4-FFF2-40B4-BE49-F238E27FC236}">
                <a16:creationId xmlns:a16="http://schemas.microsoft.com/office/drawing/2014/main" id="{D1058D95-AADF-1755-6DBF-6E0F8615842C}"/>
              </a:ext>
            </a:extLst>
          </p:cNvPr>
          <p:cNvSpPr txBox="1"/>
          <p:nvPr/>
        </p:nvSpPr>
        <p:spPr>
          <a:xfrm>
            <a:off x="195894" y="2331270"/>
            <a:ext cx="8771288" cy="1723549"/>
          </a:xfrm>
          <a:prstGeom prst="rect">
            <a:avLst/>
          </a:prstGeom>
          <a:noFill/>
        </p:spPr>
        <p:txBody>
          <a:bodyPr wrap="square">
            <a:spAutoFit/>
          </a:bodyPr>
          <a:lstStyle/>
          <a:p>
            <a:pPr>
              <a:spcAft>
                <a:spcPts val="12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Some significantly higher ratings by the end of the Linking programme compared to the baseline:</a:t>
            </a:r>
            <a:br>
              <a:rPr lang="en-GB" sz="1400" dirty="0">
                <a:effectLst/>
                <a:latin typeface="Arial" panose="020B0604020202020204" pitchFamily="34" charset="0"/>
                <a:ea typeface="Times New Roman" panose="02020603050405020304" pitchFamily="18" charset="0"/>
                <a:cs typeface="Times New Roman" panose="02020603050405020304" pitchFamily="18" charset="0"/>
              </a:rPr>
            </a:b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lvl="2">
              <a:spcAft>
                <a:spcPts val="1200"/>
              </a:spcAft>
            </a:pPr>
            <a:r>
              <a:rPr lang="en-GB" sz="1400" dirty="0">
                <a:latin typeface="Arial" panose="020B0604020202020204" pitchFamily="34" charset="0"/>
                <a:cs typeface="Times New Roman" panose="02020603050405020304" pitchFamily="18" charset="0"/>
              </a:rPr>
              <a:t>How confident teachers felt their pupils were in mixing with people from different backgrounds, particularly pupils from a different religion (which increased from 52% to 72%) </a:t>
            </a:r>
          </a:p>
          <a:p>
            <a:pPr lvl="2">
              <a:spcAft>
                <a:spcPts val="12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extent to which teachers felt their pupils are aware of similarities between themselves </a:t>
            </a:r>
            <a:br>
              <a:rPr lang="en-GB" sz="1400" dirty="0">
                <a:effectLst/>
                <a:latin typeface="Arial" panose="020B0604020202020204" pitchFamily="34" charset="0"/>
                <a:ea typeface="Times New Roman" panose="02020603050405020304" pitchFamily="18" charset="0"/>
                <a:cs typeface="Times New Roman" panose="02020603050405020304" pitchFamily="18" charset="0"/>
              </a:rPr>
            </a:br>
            <a:r>
              <a:rPr lang="en-GB" sz="1400" dirty="0">
                <a:effectLst/>
                <a:latin typeface="Arial" panose="020B0604020202020204" pitchFamily="34" charset="0"/>
                <a:ea typeface="Times New Roman" panose="02020603050405020304" pitchFamily="18" charset="0"/>
                <a:cs typeface="Times New Roman" panose="02020603050405020304" pitchFamily="18" charset="0"/>
              </a:rPr>
              <a:t>and others from different backgrounds to them, increasing from 23% to 72%.</a:t>
            </a:r>
          </a:p>
        </p:txBody>
      </p:sp>
      <p:sp>
        <p:nvSpPr>
          <p:cNvPr id="8" name="Arrow: Up 7">
            <a:extLst>
              <a:ext uri="{FF2B5EF4-FFF2-40B4-BE49-F238E27FC236}">
                <a16:creationId xmlns:a16="http://schemas.microsoft.com/office/drawing/2014/main" id="{CA68D417-DA6B-049B-B8B1-E8750519E213}"/>
              </a:ext>
            </a:extLst>
          </p:cNvPr>
          <p:cNvSpPr/>
          <p:nvPr/>
        </p:nvSpPr>
        <p:spPr>
          <a:xfrm>
            <a:off x="660681" y="2992597"/>
            <a:ext cx="493486" cy="384629"/>
          </a:xfrm>
          <a:prstGeom prst="up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95F1984D-F7B2-025B-77C5-FF9A1A6ACE58}"/>
              </a:ext>
            </a:extLst>
          </p:cNvPr>
          <p:cNvSpPr/>
          <p:nvPr/>
        </p:nvSpPr>
        <p:spPr>
          <a:xfrm>
            <a:off x="660681" y="3520826"/>
            <a:ext cx="493486" cy="384629"/>
          </a:xfrm>
          <a:prstGeom prst="upArrow">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89F0094-1D31-46C5-DADE-BB76770FB765}"/>
              </a:ext>
            </a:extLst>
          </p:cNvPr>
          <p:cNvSpPr txBox="1"/>
          <p:nvPr/>
        </p:nvSpPr>
        <p:spPr>
          <a:xfrm>
            <a:off x="4143829" y="5311546"/>
            <a:ext cx="4823353" cy="1384995"/>
          </a:xfrm>
          <a:prstGeom prst="rect">
            <a:avLst/>
          </a:prstGeom>
          <a:solidFill>
            <a:schemeClr val="accent5">
              <a:lumMod val="25000"/>
            </a:schemeClr>
          </a:solidFill>
        </p:spPr>
        <p:txBody>
          <a:bodyPr wrap="square">
            <a:spAutoFit/>
          </a:bodyPr>
          <a:lstStyle/>
          <a:p>
            <a:r>
              <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This suggests </a:t>
            </a:r>
            <a:r>
              <a:rPr lang="en-GB"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SL </a:t>
            </a:r>
            <a:r>
              <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is being targeted at schools where there is greater need for this type of intervention. </a:t>
            </a:r>
          </a:p>
          <a:p>
            <a:endParaRPr lang="en-GB"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r>
              <a:rPr lang="en-GB"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However it is difficult to draw firm conclusions on this, and the reasons behind this should be explored in more detail in future.</a:t>
            </a:r>
            <a:endParaRPr lang="en-GB" sz="1400" dirty="0"/>
          </a:p>
        </p:txBody>
      </p:sp>
      <p:sp>
        <p:nvSpPr>
          <p:cNvPr id="15" name="Isosceles Triangle 14">
            <a:extLst>
              <a:ext uri="{FF2B5EF4-FFF2-40B4-BE49-F238E27FC236}">
                <a16:creationId xmlns:a16="http://schemas.microsoft.com/office/drawing/2014/main" id="{A889397B-9C39-F999-AE16-6D9601A01769}"/>
              </a:ext>
            </a:extLst>
          </p:cNvPr>
          <p:cNvSpPr/>
          <p:nvPr/>
        </p:nvSpPr>
        <p:spPr>
          <a:xfrm rot="16200000">
            <a:off x="3244503" y="5797214"/>
            <a:ext cx="1384995" cy="413658"/>
          </a:xfrm>
          <a:prstGeom prst="triangle">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5946BB57-0F36-6763-0F2F-7309CB732575}"/>
              </a:ext>
            </a:extLst>
          </p:cNvPr>
          <p:cNvSpPr txBox="1">
            <a:spLocks/>
          </p:cNvSpPr>
          <p:nvPr/>
        </p:nvSpPr>
        <p:spPr>
          <a:xfrm>
            <a:off x="4767943" y="282903"/>
            <a:ext cx="4199239"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accent5"/>
                </a:solidFill>
                <a:latin typeface="Helvetica" panose="020B0604020202020204" pitchFamily="34" charset="0"/>
                <a:cs typeface="Helvetica" panose="020B0604020202020204" pitchFamily="34" charset="0"/>
              </a:rPr>
              <a:t>Schools Linking</a:t>
            </a:r>
          </a:p>
        </p:txBody>
      </p:sp>
    </p:spTree>
    <p:extLst>
      <p:ext uri="{BB962C8B-B14F-4D97-AF65-F5344CB8AC3E}">
        <p14:creationId xmlns:p14="http://schemas.microsoft.com/office/powerpoint/2010/main" val="292643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3D309A-0D41-BC8A-37D9-D7B50E873470}"/>
              </a:ext>
            </a:extLst>
          </p:cNvPr>
          <p:cNvSpPr txBox="1">
            <a:spLocks/>
          </p:cNvSpPr>
          <p:nvPr/>
        </p:nvSpPr>
        <p:spPr>
          <a:xfrm>
            <a:off x="195893" y="283980"/>
            <a:ext cx="7721650" cy="656897"/>
          </a:xfrm>
          <a:prstGeom prst="rect">
            <a:avLst/>
          </a:prstGeom>
          <a:solidFill>
            <a:schemeClr val="accent5"/>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sz="3600" b="1" kern="0" dirty="0">
                <a:solidFill>
                  <a:srgbClr val="00747A"/>
                </a:solidFill>
                <a:latin typeface="Helvetica" panose="020B0604020202020204" pitchFamily="34" charset="0"/>
                <a:cs typeface="Helvetica" panose="020B0604020202020204" pitchFamily="34" charset="0"/>
              </a:rPr>
              <a:t>Lessons learned from across IAP</a:t>
            </a:r>
          </a:p>
        </p:txBody>
      </p:sp>
      <p:sp>
        <p:nvSpPr>
          <p:cNvPr id="9" name="TextBox 8">
            <a:extLst>
              <a:ext uri="{FF2B5EF4-FFF2-40B4-BE49-F238E27FC236}">
                <a16:creationId xmlns:a16="http://schemas.microsoft.com/office/drawing/2014/main" id="{C79E1E32-DE92-D882-62F2-3B6BA069B7E6}"/>
              </a:ext>
            </a:extLst>
          </p:cNvPr>
          <p:cNvSpPr txBox="1"/>
          <p:nvPr/>
        </p:nvSpPr>
        <p:spPr>
          <a:xfrm>
            <a:off x="1364342" y="1227941"/>
            <a:ext cx="7525658" cy="5346079"/>
          </a:xfrm>
          <a:prstGeom prst="rect">
            <a:avLst/>
          </a:prstGeom>
          <a:solidFill>
            <a:schemeClr val="accent5">
              <a:lumMod val="90000"/>
            </a:schemeClr>
          </a:solid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chemeClr val="accent5">
                    <a:lumMod val="25000"/>
                  </a:schemeClr>
                </a:solidFill>
                <a:latin typeface="Helvetica" panose="020B0604020202020204" pitchFamily="34" charset="0"/>
                <a:cs typeface="Helvetica" panose="020B0604020202020204" pitchFamily="34" charset="0"/>
              </a:rPr>
              <a:t>Programmes like IAP help to remove some of the barriers which prevent communities from mixing in a cohesive and mutually agreeable way</a:t>
            </a:r>
          </a:p>
          <a:p>
            <a:endParaRPr lang="en-GB" sz="1050" dirty="0">
              <a:solidFill>
                <a:schemeClr val="accent5">
                  <a:lumMod val="25000"/>
                </a:schemeClr>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chemeClr val="accent5">
                    <a:lumMod val="25000"/>
                  </a:schemeClr>
                </a:solidFill>
                <a:latin typeface="Helvetica" panose="020B0604020202020204" pitchFamily="34" charset="0"/>
                <a:cs typeface="Helvetica" panose="020B0604020202020204" pitchFamily="34" charset="0"/>
              </a:rPr>
              <a:t>Cohesion is not necessarily achieved with one-off interventions, but requires continuous engagement, including from different angles, and depending on the local context.</a:t>
            </a:r>
          </a:p>
          <a:p>
            <a:endParaRPr lang="en-GB" sz="1050" dirty="0">
              <a:solidFill>
                <a:schemeClr val="accent5">
                  <a:lumMod val="25000"/>
                </a:schemeClr>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chemeClr val="accent5">
                    <a:lumMod val="25000"/>
                  </a:schemeClr>
                </a:solidFill>
                <a:latin typeface="Helvetica" panose="020B0604020202020204" pitchFamily="34" charset="0"/>
                <a:cs typeface="Helvetica" panose="020B0604020202020204" pitchFamily="34" charset="0"/>
              </a:rPr>
              <a:t>Pr</a:t>
            </a:r>
            <a:r>
              <a:rPr lang="en-GB" sz="1800" b="0" i="0" dirty="0">
                <a:solidFill>
                  <a:schemeClr val="accent5">
                    <a:lumMod val="25000"/>
                  </a:schemeClr>
                </a:solidFill>
                <a:effectLst/>
                <a:latin typeface="Helvetica" panose="020B0604020202020204" pitchFamily="34" charset="0"/>
                <a:cs typeface="Helvetica" panose="020B0604020202020204" pitchFamily="34" charset="0"/>
              </a:rPr>
              <a:t>ogrammes need to adapt to local circumstances, pressures, and inter-community dynamics. The lessons from these projects show what can be achieved up to a point in time, while funding and policy resource is available.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solidFill>
                <a:schemeClr val="accent5">
                  <a:lumMod val="25000"/>
                </a:schemeClr>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dirty="0">
                <a:solidFill>
                  <a:schemeClr val="accent5">
                    <a:lumMod val="25000"/>
                  </a:schemeClr>
                </a:solidFill>
                <a:effectLst/>
                <a:latin typeface="Helvetica" panose="020B0604020202020204" pitchFamily="34" charset="0"/>
                <a:cs typeface="Helvetica" panose="020B0604020202020204" pitchFamily="34" charset="0"/>
              </a:rPr>
              <a:t>Other research (e.g. the Belong report: Beyond Us and Them) suggests </a:t>
            </a:r>
            <a:r>
              <a:rPr lang="en-GB" sz="1800" b="1" i="0" dirty="0">
                <a:solidFill>
                  <a:schemeClr val="accent5">
                    <a:lumMod val="25000"/>
                  </a:schemeClr>
                </a:solidFill>
                <a:effectLst/>
                <a:latin typeface="Helvetica" panose="020B0604020202020204" pitchFamily="34" charset="0"/>
                <a:cs typeface="Helvetica" panose="020B0604020202020204" pitchFamily="34" charset="0"/>
              </a:rPr>
              <a:t>leadership</a:t>
            </a:r>
            <a:r>
              <a:rPr lang="en-GB" sz="1800" b="0" i="0" dirty="0">
                <a:solidFill>
                  <a:schemeClr val="accent5">
                    <a:lumMod val="25000"/>
                  </a:schemeClr>
                </a:solidFill>
                <a:effectLst/>
                <a:latin typeface="Helvetica" panose="020B0604020202020204" pitchFamily="34" charset="0"/>
                <a:cs typeface="Helvetica" panose="020B0604020202020204" pitchFamily="34" charset="0"/>
              </a:rPr>
              <a:t> and </a:t>
            </a:r>
            <a:r>
              <a:rPr lang="en-GB" sz="1800" b="1" i="0" dirty="0">
                <a:solidFill>
                  <a:schemeClr val="accent5">
                    <a:lumMod val="25000"/>
                  </a:schemeClr>
                </a:solidFill>
                <a:effectLst/>
                <a:latin typeface="Helvetica" panose="020B0604020202020204" pitchFamily="34" charset="0"/>
                <a:cs typeface="Helvetica" panose="020B0604020202020204" pitchFamily="34" charset="0"/>
              </a:rPr>
              <a:t>a local cohesion strategy</a:t>
            </a:r>
            <a:r>
              <a:rPr lang="en-GB" sz="1800" b="0" i="0" dirty="0">
                <a:solidFill>
                  <a:schemeClr val="accent5">
                    <a:lumMod val="25000"/>
                  </a:schemeClr>
                </a:solidFill>
                <a:effectLst/>
                <a:latin typeface="Helvetica" panose="020B0604020202020204" pitchFamily="34" charset="0"/>
                <a:cs typeface="Helvetica" panose="020B0604020202020204" pitchFamily="34" charset="0"/>
              </a:rPr>
              <a:t> for an area can be key in driving social cohesion and resilience.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solidFill>
                <a:schemeClr val="accent5">
                  <a:lumMod val="25000"/>
                </a:schemeClr>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0" i="0" dirty="0">
                <a:solidFill>
                  <a:schemeClr val="accent5">
                    <a:lumMod val="25000"/>
                  </a:schemeClr>
                </a:solidFill>
                <a:effectLst/>
                <a:latin typeface="Helvetica" panose="020B0604020202020204" pitchFamily="34" charset="0"/>
                <a:cs typeface="Helvetica" panose="020B0604020202020204" pitchFamily="34" charset="0"/>
              </a:rPr>
              <a:t>Evaluation can be key to learning what works to support social cohesion, as well as how it works.</a:t>
            </a:r>
          </a:p>
        </p:txBody>
      </p:sp>
      <p:pic>
        <p:nvPicPr>
          <p:cNvPr id="3" name="Graphic 2" descr="Magnifying glass with solid fill">
            <a:extLst>
              <a:ext uri="{FF2B5EF4-FFF2-40B4-BE49-F238E27FC236}">
                <a16:creationId xmlns:a16="http://schemas.microsoft.com/office/drawing/2014/main" id="{8B6F2AF6-2776-5FA6-62E4-73A70E94A76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3217" y="1201658"/>
            <a:ext cx="684913" cy="630191"/>
          </a:xfrm>
          <a:prstGeom prst="rect">
            <a:avLst/>
          </a:prstGeom>
        </p:spPr>
      </p:pic>
      <p:pic>
        <p:nvPicPr>
          <p:cNvPr id="4" name="Graphic 3" descr="Handshake with solid fill">
            <a:extLst>
              <a:ext uri="{FF2B5EF4-FFF2-40B4-BE49-F238E27FC236}">
                <a16:creationId xmlns:a16="http://schemas.microsoft.com/office/drawing/2014/main" id="{E3FD026F-70A1-1E2C-C84F-6BBF1AF0EA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2376" y="2092630"/>
            <a:ext cx="684913" cy="696951"/>
          </a:xfrm>
          <a:prstGeom prst="rect">
            <a:avLst/>
          </a:prstGeom>
        </p:spPr>
      </p:pic>
      <p:pic>
        <p:nvPicPr>
          <p:cNvPr id="5" name="Graphic 4" descr="Lights On with solid fill">
            <a:extLst>
              <a:ext uri="{FF2B5EF4-FFF2-40B4-BE49-F238E27FC236}">
                <a16:creationId xmlns:a16="http://schemas.microsoft.com/office/drawing/2014/main" id="{BAEF2ED2-382A-D5A9-CC13-F96B052192C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5213" y="3289246"/>
            <a:ext cx="723942" cy="742779"/>
          </a:xfrm>
          <a:prstGeom prst="rect">
            <a:avLst/>
          </a:prstGeom>
        </p:spPr>
      </p:pic>
      <p:pic>
        <p:nvPicPr>
          <p:cNvPr id="8" name="Graphic 7" descr="Captain female with solid fill">
            <a:extLst>
              <a:ext uri="{FF2B5EF4-FFF2-40B4-BE49-F238E27FC236}">
                <a16:creationId xmlns:a16="http://schemas.microsoft.com/office/drawing/2014/main" id="{D3F191AA-5F33-3EE4-68B3-F3378EFB5D7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85349" y="4746643"/>
            <a:ext cx="742779" cy="742779"/>
          </a:xfrm>
          <a:prstGeom prst="rect">
            <a:avLst/>
          </a:prstGeom>
        </p:spPr>
      </p:pic>
      <p:pic>
        <p:nvPicPr>
          <p:cNvPr id="11" name="Graphic 10" descr="Bar graph with upward trend with solid fill">
            <a:extLst>
              <a:ext uri="{FF2B5EF4-FFF2-40B4-BE49-F238E27FC236}">
                <a16:creationId xmlns:a16="http://schemas.microsoft.com/office/drawing/2014/main" id="{F1920916-2079-A564-D15F-A202B4A380A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85348" y="5910625"/>
            <a:ext cx="742779" cy="742779"/>
          </a:xfrm>
          <a:prstGeom prst="rect">
            <a:avLst/>
          </a:prstGeom>
        </p:spPr>
      </p:pic>
    </p:spTree>
    <p:extLst>
      <p:ext uri="{BB962C8B-B14F-4D97-AF65-F5344CB8AC3E}">
        <p14:creationId xmlns:p14="http://schemas.microsoft.com/office/powerpoint/2010/main" val="135430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BFB25CA-4ADE-0B5A-3493-3B1167ED2A06}"/>
              </a:ext>
            </a:extLst>
          </p:cNvPr>
          <p:cNvSpPr txBox="1">
            <a:spLocks/>
          </p:cNvSpPr>
          <p:nvPr/>
        </p:nvSpPr>
        <p:spPr>
          <a:xfrm>
            <a:off x="0" y="3100551"/>
            <a:ext cx="9143999" cy="656897"/>
          </a:xfrm>
          <a:prstGeom prst="rect">
            <a:avLst/>
          </a:prstGeom>
          <a:solidFill>
            <a:schemeClr val="accent5">
              <a:lumMod val="90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ctr"/>
            <a:r>
              <a:rPr lang="en-GB" sz="3600" b="1" kern="0" dirty="0">
                <a:solidFill>
                  <a:schemeClr val="accent5">
                    <a:lumMod val="25000"/>
                  </a:schemeClr>
                </a:solidFill>
              </a:rPr>
              <a:t>Background</a:t>
            </a:r>
          </a:p>
        </p:txBody>
      </p:sp>
    </p:spTree>
    <p:extLst>
      <p:ext uri="{BB962C8B-B14F-4D97-AF65-F5344CB8AC3E}">
        <p14:creationId xmlns:p14="http://schemas.microsoft.com/office/powerpoint/2010/main" val="115732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B23AAA-A7CC-DC95-0C59-0E5E2956C738}"/>
              </a:ext>
            </a:extLst>
          </p:cNvPr>
          <p:cNvSpPr txBox="1"/>
          <p:nvPr/>
        </p:nvSpPr>
        <p:spPr>
          <a:xfrm>
            <a:off x="180510" y="1252013"/>
            <a:ext cx="5833924" cy="1200329"/>
          </a:xfrm>
          <a:prstGeom prst="rect">
            <a:avLst/>
          </a:prstGeom>
          <a:noFill/>
        </p:spPr>
        <p:txBody>
          <a:bodyPr wrap="square">
            <a:spAutoFit/>
          </a:bodyPr>
          <a:lstStyle/>
          <a:p>
            <a:r>
              <a:rPr lang="en-GB"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rPr>
              <a:t>The IAP was borne out of the Integrated Communities Strategy green paper, published in March 2018</a:t>
            </a:r>
            <a:endParaRPr lang="en-GB" b="1"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412CF0-C6EC-C7BE-47F3-9A8B22DE520F}"/>
              </a:ext>
            </a:extLst>
          </p:cNvPr>
          <p:cNvSpPr txBox="1"/>
          <p:nvPr/>
        </p:nvSpPr>
        <p:spPr>
          <a:xfrm>
            <a:off x="3294994" y="2657249"/>
            <a:ext cx="5623186" cy="1200329"/>
          </a:xfrm>
          <a:prstGeom prst="rect">
            <a:avLst/>
          </a:prstGeom>
          <a:noFill/>
        </p:spPr>
        <p:txBody>
          <a:bodyPr wrap="square">
            <a:spAutoFit/>
          </a:bodyPr>
          <a:lstStyle/>
          <a:p>
            <a:pPr algn="r"/>
            <a:r>
              <a:rPr lang="en-GB" sz="2400"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rPr>
              <a:t>…trialling a new place-based approach to social integration in five local authorities</a:t>
            </a:r>
            <a:endParaRPr lang="en-GB" dirty="0">
              <a:solidFill>
                <a:schemeClr val="accent5">
                  <a:lumMod val="25000"/>
                </a:schemeClr>
              </a:solidFill>
            </a:endParaRPr>
          </a:p>
        </p:txBody>
      </p:sp>
      <p:pic>
        <p:nvPicPr>
          <p:cNvPr id="12" name="Picture 11">
            <a:extLst>
              <a:ext uri="{FF2B5EF4-FFF2-40B4-BE49-F238E27FC236}">
                <a16:creationId xmlns:a16="http://schemas.microsoft.com/office/drawing/2014/main" id="{30D35709-D184-3F0C-6915-5E0C475AA0B2}"/>
              </a:ext>
            </a:extLst>
          </p:cNvPr>
          <p:cNvPicPr>
            <a:picLocks noChangeAspect="1"/>
          </p:cNvPicPr>
          <p:nvPr/>
        </p:nvPicPr>
        <p:blipFill>
          <a:blip r:embed="rId3"/>
          <a:stretch>
            <a:fillRect/>
          </a:stretch>
        </p:blipFill>
        <p:spPr>
          <a:xfrm>
            <a:off x="6687262" y="4010977"/>
            <a:ext cx="1857430" cy="2634632"/>
          </a:xfrm>
          <a:prstGeom prst="rect">
            <a:avLst/>
          </a:prstGeom>
        </p:spPr>
      </p:pic>
      <p:sp>
        <p:nvSpPr>
          <p:cNvPr id="14" name="TextBox 13">
            <a:extLst>
              <a:ext uri="{FF2B5EF4-FFF2-40B4-BE49-F238E27FC236}">
                <a16:creationId xmlns:a16="http://schemas.microsoft.com/office/drawing/2014/main" id="{A05DD98C-E91C-39A8-A5AC-7C7CF8E180EF}"/>
              </a:ext>
            </a:extLst>
          </p:cNvPr>
          <p:cNvSpPr txBox="1"/>
          <p:nvPr/>
        </p:nvSpPr>
        <p:spPr>
          <a:xfrm>
            <a:off x="180510" y="4622373"/>
            <a:ext cx="6059311" cy="1631216"/>
          </a:xfrm>
          <a:prstGeom prst="rect">
            <a:avLst/>
          </a:prstGeom>
          <a:noFill/>
        </p:spPr>
        <p:txBody>
          <a:bodyPr wrap="square">
            <a:spAutoFit/>
          </a:bodyPr>
          <a:lstStyle/>
          <a:p>
            <a:r>
              <a:rPr lang="en-GB" sz="1800"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rPr>
              <a:t>With the aim of </a:t>
            </a:r>
            <a:r>
              <a:rPr lang="en-GB" sz="2000" b="1"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rPr>
              <a:t>“building strong integrated communities where people – whatever their background – live, work, learn and socialise together, based on shared rights, responsibilities, and opportunities.”</a:t>
            </a:r>
            <a:endParaRPr lang="en-GB" sz="2000" dirty="0">
              <a:solidFill>
                <a:schemeClr val="accent5">
                  <a:lumMod val="25000"/>
                </a:schemeClr>
              </a:solidFill>
            </a:endParaRPr>
          </a:p>
        </p:txBody>
      </p:sp>
      <p:sp>
        <p:nvSpPr>
          <p:cNvPr id="15" name="Title 1">
            <a:extLst>
              <a:ext uri="{FF2B5EF4-FFF2-40B4-BE49-F238E27FC236}">
                <a16:creationId xmlns:a16="http://schemas.microsoft.com/office/drawing/2014/main" id="{4BFB25CA-4ADE-0B5A-3493-3B1167ED2A06}"/>
              </a:ext>
            </a:extLst>
          </p:cNvPr>
          <p:cNvSpPr txBox="1">
            <a:spLocks/>
          </p:cNvSpPr>
          <p:nvPr/>
        </p:nvSpPr>
        <p:spPr>
          <a:xfrm>
            <a:off x="2363745" y="282903"/>
            <a:ext cx="6603437" cy="656897"/>
          </a:xfrm>
          <a:prstGeom prst="rect">
            <a:avLst/>
          </a:prstGeom>
          <a:solidFill>
            <a:schemeClr val="accent5">
              <a:lumMod val="90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accent5">
                    <a:lumMod val="25000"/>
                  </a:schemeClr>
                </a:solidFill>
              </a:rPr>
              <a:t>Integration Area Programme</a:t>
            </a:r>
          </a:p>
        </p:txBody>
      </p:sp>
    </p:spTree>
    <p:extLst>
      <p:ext uri="{BB962C8B-B14F-4D97-AF65-F5344CB8AC3E}">
        <p14:creationId xmlns:p14="http://schemas.microsoft.com/office/powerpoint/2010/main" val="188481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165A6-6C91-445B-8F70-EE280B8952AF}"/>
              </a:ext>
            </a:extLst>
          </p:cNvPr>
          <p:cNvPicPr>
            <a:picLocks noChangeAspect="1"/>
          </p:cNvPicPr>
          <p:nvPr/>
        </p:nvPicPr>
        <p:blipFill rotWithShape="1">
          <a:blip r:embed="rId3"/>
          <a:srcRect b="7231"/>
          <a:stretch/>
        </p:blipFill>
        <p:spPr>
          <a:xfrm>
            <a:off x="5961159" y="1597845"/>
            <a:ext cx="2875164" cy="1969105"/>
          </a:xfrm>
          <a:prstGeom prst="rect">
            <a:avLst/>
          </a:prstGeom>
        </p:spPr>
      </p:pic>
      <p:pic>
        <p:nvPicPr>
          <p:cNvPr id="4" name="Picture 3">
            <a:extLst>
              <a:ext uri="{FF2B5EF4-FFF2-40B4-BE49-F238E27FC236}">
                <a16:creationId xmlns:a16="http://schemas.microsoft.com/office/drawing/2014/main" id="{DB892174-043D-4682-BB36-4FFC50FD52EC}"/>
              </a:ext>
            </a:extLst>
          </p:cNvPr>
          <p:cNvPicPr>
            <a:picLocks noChangeAspect="1"/>
          </p:cNvPicPr>
          <p:nvPr/>
        </p:nvPicPr>
        <p:blipFill rotWithShape="1">
          <a:blip r:embed="rId4"/>
          <a:srcRect t="5541"/>
          <a:stretch/>
        </p:blipFill>
        <p:spPr>
          <a:xfrm>
            <a:off x="3046208" y="1706028"/>
            <a:ext cx="2170992" cy="2896642"/>
          </a:xfrm>
          <a:prstGeom prst="rect">
            <a:avLst/>
          </a:prstGeom>
        </p:spPr>
      </p:pic>
      <p:pic>
        <p:nvPicPr>
          <p:cNvPr id="5" name="Picture 4">
            <a:extLst>
              <a:ext uri="{FF2B5EF4-FFF2-40B4-BE49-F238E27FC236}">
                <a16:creationId xmlns:a16="http://schemas.microsoft.com/office/drawing/2014/main" id="{B113F0F0-5573-403F-8EF5-2933CDC04B0E}"/>
              </a:ext>
            </a:extLst>
          </p:cNvPr>
          <p:cNvPicPr>
            <a:picLocks noChangeAspect="1"/>
          </p:cNvPicPr>
          <p:nvPr/>
        </p:nvPicPr>
        <p:blipFill>
          <a:blip r:embed="rId5"/>
          <a:stretch>
            <a:fillRect/>
          </a:stretch>
        </p:blipFill>
        <p:spPr>
          <a:xfrm>
            <a:off x="856697" y="3957659"/>
            <a:ext cx="1824625" cy="1903103"/>
          </a:xfrm>
          <a:prstGeom prst="rect">
            <a:avLst/>
          </a:prstGeom>
        </p:spPr>
      </p:pic>
      <p:sp>
        <p:nvSpPr>
          <p:cNvPr id="6" name="Title 1">
            <a:extLst>
              <a:ext uri="{FF2B5EF4-FFF2-40B4-BE49-F238E27FC236}">
                <a16:creationId xmlns:a16="http://schemas.microsoft.com/office/drawing/2014/main" id="{6C70BD89-3357-4F8B-B458-2EA2AC131907}"/>
              </a:ext>
            </a:extLst>
          </p:cNvPr>
          <p:cNvSpPr txBox="1">
            <a:spLocks/>
          </p:cNvSpPr>
          <p:nvPr/>
        </p:nvSpPr>
        <p:spPr>
          <a:xfrm>
            <a:off x="1312333" y="459646"/>
            <a:ext cx="7664183" cy="1632258"/>
          </a:xfrm>
          <a:prstGeom prst="rect">
            <a:avLst/>
          </a:prstGeom>
          <a:no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2000" b="1" dirty="0">
                <a:solidFill>
                  <a:schemeClr val="accent1">
                    <a:lumMod val="25000"/>
                  </a:schemeClr>
                </a:solidFill>
                <a:ea typeface="Calibri" panose="020F0502020204030204" pitchFamily="34" charset="0"/>
              </a:rPr>
              <a:t>Each area produced a locally-focussed integration strategy, outlining the activity they will do to create stronger, more integrated, communities in their local area.</a:t>
            </a:r>
          </a:p>
        </p:txBody>
      </p:sp>
      <p:pic>
        <p:nvPicPr>
          <p:cNvPr id="7" name="Picture 6">
            <a:extLst>
              <a:ext uri="{FF2B5EF4-FFF2-40B4-BE49-F238E27FC236}">
                <a16:creationId xmlns:a16="http://schemas.microsoft.com/office/drawing/2014/main" id="{CD247807-9B99-428E-8CF7-2D58ADA6F747}"/>
              </a:ext>
            </a:extLst>
          </p:cNvPr>
          <p:cNvPicPr>
            <a:picLocks noChangeAspect="1"/>
          </p:cNvPicPr>
          <p:nvPr/>
        </p:nvPicPr>
        <p:blipFill rotWithShape="1">
          <a:blip r:embed="rId6"/>
          <a:srcRect t="6610"/>
          <a:stretch/>
        </p:blipFill>
        <p:spPr>
          <a:xfrm>
            <a:off x="5357393" y="3744518"/>
            <a:ext cx="2170992" cy="2116244"/>
          </a:xfrm>
          <a:prstGeom prst="rect">
            <a:avLst/>
          </a:prstGeom>
        </p:spPr>
      </p:pic>
      <p:pic>
        <p:nvPicPr>
          <p:cNvPr id="8" name="Picture 7">
            <a:extLst>
              <a:ext uri="{FF2B5EF4-FFF2-40B4-BE49-F238E27FC236}">
                <a16:creationId xmlns:a16="http://schemas.microsoft.com/office/drawing/2014/main" id="{1D2E3D76-D72D-4F39-B7FB-EA28FD42D2FD}"/>
              </a:ext>
            </a:extLst>
          </p:cNvPr>
          <p:cNvPicPr>
            <a:picLocks noChangeAspect="1"/>
          </p:cNvPicPr>
          <p:nvPr/>
        </p:nvPicPr>
        <p:blipFill rotWithShape="1">
          <a:blip r:embed="rId7"/>
          <a:srcRect r="4999"/>
          <a:stretch/>
        </p:blipFill>
        <p:spPr>
          <a:xfrm>
            <a:off x="227550" y="1275775"/>
            <a:ext cx="2170992" cy="2423851"/>
          </a:xfrm>
          <a:prstGeom prst="rect">
            <a:avLst/>
          </a:prstGeom>
        </p:spPr>
      </p:pic>
      <p:sp>
        <p:nvSpPr>
          <p:cNvPr id="11" name="Rectangle 10">
            <a:extLst>
              <a:ext uri="{FF2B5EF4-FFF2-40B4-BE49-F238E27FC236}">
                <a16:creationId xmlns:a16="http://schemas.microsoft.com/office/drawing/2014/main" id="{A4C6936C-B608-D332-CBE5-A497B6C875F3}"/>
              </a:ext>
            </a:extLst>
          </p:cNvPr>
          <p:cNvSpPr/>
          <p:nvPr/>
        </p:nvSpPr>
        <p:spPr>
          <a:xfrm>
            <a:off x="167484" y="6022359"/>
            <a:ext cx="8809032" cy="646331"/>
          </a:xfrm>
          <a:prstGeom prst="rect">
            <a:avLst/>
          </a:prstGeom>
          <a:solidFill>
            <a:schemeClr val="accent5">
              <a:lumMod val="25000"/>
            </a:schemeClr>
          </a:solidFill>
        </p:spPr>
        <p:txBody>
          <a:bodyPr wrap="square">
            <a:spAutoFit/>
          </a:bodyPr>
          <a:lstStyle/>
          <a:p>
            <a:r>
              <a:rPr lang="en-GB" sz="1800" b="1" dirty="0">
                <a:solidFill>
                  <a:schemeClr val="bg1"/>
                </a:solidFill>
              </a:rPr>
              <a:t>IFF Research were commissioned to carry out a national evaluation that took into account local variation</a:t>
            </a:r>
          </a:p>
        </p:txBody>
      </p:sp>
    </p:spTree>
    <p:extLst>
      <p:ext uri="{BB962C8B-B14F-4D97-AF65-F5344CB8AC3E}">
        <p14:creationId xmlns:p14="http://schemas.microsoft.com/office/powerpoint/2010/main" val="189305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B23AAA-A7CC-DC95-0C59-0E5E2956C738}"/>
              </a:ext>
            </a:extLst>
          </p:cNvPr>
          <p:cNvSpPr txBox="1"/>
          <p:nvPr/>
        </p:nvSpPr>
        <p:spPr>
          <a:xfrm>
            <a:off x="0" y="2312082"/>
            <a:ext cx="9144000" cy="1200329"/>
          </a:xfrm>
          <a:prstGeom prst="rect">
            <a:avLst/>
          </a:prstGeom>
          <a:solidFill>
            <a:srgbClr val="FFFFFF"/>
          </a:solidFill>
        </p:spPr>
        <p:txBody>
          <a:bodyPr wrap="square">
            <a:spAutoFit/>
          </a:bodyPr>
          <a:lstStyle/>
          <a:p>
            <a:pPr algn="ctr"/>
            <a:r>
              <a:rPr lang="en-GB" b="1" i="1" dirty="0">
                <a:solidFill>
                  <a:schemeClr val="accent5">
                    <a:lumMod val="25000"/>
                  </a:schemeClr>
                </a:solidFill>
                <a:latin typeface="Arial" panose="020B0604020202020204" pitchFamily="34" charset="0"/>
                <a:cs typeface="Times New Roman" panose="02020603050405020304" pitchFamily="18" charset="0"/>
              </a:rPr>
              <a:t>“</a:t>
            </a:r>
            <a:r>
              <a:rPr lang="en-GB" sz="2400" b="1" i="1" dirty="0">
                <a:solidFill>
                  <a:schemeClr val="accent5">
                    <a:lumMod val="25000"/>
                  </a:schemeClr>
                </a:solidFill>
                <a:effectLst/>
                <a:latin typeface="Arial" panose="020B0604020202020204" pitchFamily="34" charset="0"/>
                <a:ea typeface="Times New Roman" panose="02020603050405020304" pitchFamily="18" charset="0"/>
                <a:cs typeface="Times New Roman" panose="02020603050405020304" pitchFamily="18" charset="0"/>
              </a:rPr>
              <a:t>Our vision is to create integrated, empowered and inclusive communities where people from all backgrounds come together to celebrate what they have in common”</a:t>
            </a:r>
            <a:endParaRPr lang="en-GB" b="1" i="1" dirty="0">
              <a:solidFill>
                <a:schemeClr val="accent5">
                  <a:lumMod val="25000"/>
                </a:schemeClr>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6C2E105-8872-D0C4-2880-03E49C4DE981}"/>
              </a:ext>
            </a:extLst>
          </p:cNvPr>
          <p:cNvPicPr>
            <a:picLocks noChangeAspect="1"/>
          </p:cNvPicPr>
          <p:nvPr/>
        </p:nvPicPr>
        <p:blipFill>
          <a:blip r:embed="rId3"/>
          <a:stretch>
            <a:fillRect/>
          </a:stretch>
        </p:blipFill>
        <p:spPr>
          <a:xfrm>
            <a:off x="1924744" y="314316"/>
            <a:ext cx="5294512" cy="1366077"/>
          </a:xfrm>
          <a:prstGeom prst="rect">
            <a:avLst/>
          </a:prstGeom>
        </p:spPr>
      </p:pic>
      <p:pic>
        <p:nvPicPr>
          <p:cNvPr id="5" name="Picture 4">
            <a:extLst>
              <a:ext uri="{FF2B5EF4-FFF2-40B4-BE49-F238E27FC236}">
                <a16:creationId xmlns:a16="http://schemas.microsoft.com/office/drawing/2014/main" id="{CD70AA3E-119F-E1B5-CFF5-745380164CC8}"/>
              </a:ext>
            </a:extLst>
          </p:cNvPr>
          <p:cNvPicPr>
            <a:picLocks noChangeAspect="1"/>
          </p:cNvPicPr>
          <p:nvPr/>
        </p:nvPicPr>
        <p:blipFill>
          <a:blip r:embed="rId4"/>
          <a:stretch>
            <a:fillRect/>
          </a:stretch>
        </p:blipFill>
        <p:spPr>
          <a:xfrm>
            <a:off x="258316" y="4068684"/>
            <a:ext cx="1949795" cy="2196735"/>
          </a:xfrm>
          <a:prstGeom prst="rect">
            <a:avLst/>
          </a:prstGeom>
        </p:spPr>
      </p:pic>
      <p:pic>
        <p:nvPicPr>
          <p:cNvPr id="8" name="Picture 7">
            <a:extLst>
              <a:ext uri="{FF2B5EF4-FFF2-40B4-BE49-F238E27FC236}">
                <a16:creationId xmlns:a16="http://schemas.microsoft.com/office/drawing/2014/main" id="{EDC4C754-1F99-AC64-3420-4A839F5F69A9}"/>
              </a:ext>
            </a:extLst>
          </p:cNvPr>
          <p:cNvPicPr>
            <a:picLocks noChangeAspect="1"/>
          </p:cNvPicPr>
          <p:nvPr/>
        </p:nvPicPr>
        <p:blipFill>
          <a:blip r:embed="rId5"/>
          <a:stretch>
            <a:fillRect/>
          </a:stretch>
        </p:blipFill>
        <p:spPr>
          <a:xfrm>
            <a:off x="2507316" y="4068684"/>
            <a:ext cx="1929217" cy="2196735"/>
          </a:xfrm>
          <a:prstGeom prst="rect">
            <a:avLst/>
          </a:prstGeom>
        </p:spPr>
      </p:pic>
      <p:pic>
        <p:nvPicPr>
          <p:cNvPr id="11" name="Picture 10">
            <a:extLst>
              <a:ext uri="{FF2B5EF4-FFF2-40B4-BE49-F238E27FC236}">
                <a16:creationId xmlns:a16="http://schemas.microsoft.com/office/drawing/2014/main" id="{A5C31609-DB2A-5892-2B71-648330F7A2CF}"/>
              </a:ext>
            </a:extLst>
          </p:cNvPr>
          <p:cNvPicPr>
            <a:picLocks noChangeAspect="1"/>
          </p:cNvPicPr>
          <p:nvPr/>
        </p:nvPicPr>
        <p:blipFill>
          <a:blip r:embed="rId6"/>
          <a:stretch>
            <a:fillRect/>
          </a:stretch>
        </p:blipFill>
        <p:spPr>
          <a:xfrm>
            <a:off x="4735740" y="4068684"/>
            <a:ext cx="1929843" cy="2196736"/>
          </a:xfrm>
          <a:prstGeom prst="rect">
            <a:avLst/>
          </a:prstGeom>
        </p:spPr>
      </p:pic>
      <p:pic>
        <p:nvPicPr>
          <p:cNvPr id="15" name="Picture 14">
            <a:extLst>
              <a:ext uri="{FF2B5EF4-FFF2-40B4-BE49-F238E27FC236}">
                <a16:creationId xmlns:a16="http://schemas.microsoft.com/office/drawing/2014/main" id="{2AE54806-C605-7863-813F-50132F11C106}"/>
              </a:ext>
            </a:extLst>
          </p:cNvPr>
          <p:cNvPicPr>
            <a:picLocks noChangeAspect="1"/>
          </p:cNvPicPr>
          <p:nvPr/>
        </p:nvPicPr>
        <p:blipFill>
          <a:blip r:embed="rId7"/>
          <a:stretch>
            <a:fillRect/>
          </a:stretch>
        </p:blipFill>
        <p:spPr>
          <a:xfrm>
            <a:off x="6972979" y="4068684"/>
            <a:ext cx="1940706" cy="2196736"/>
          </a:xfrm>
          <a:prstGeom prst="rect">
            <a:avLst/>
          </a:prstGeom>
        </p:spPr>
      </p:pic>
    </p:spTree>
    <p:extLst>
      <p:ext uri="{BB962C8B-B14F-4D97-AF65-F5344CB8AC3E}">
        <p14:creationId xmlns:p14="http://schemas.microsoft.com/office/powerpoint/2010/main" val="9809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A6550D7-42B8-45CD-B420-090E28170A3C}"/>
              </a:ext>
            </a:extLst>
          </p:cNvPr>
          <p:cNvSpPr/>
          <p:nvPr/>
        </p:nvSpPr>
        <p:spPr>
          <a:xfrm>
            <a:off x="596780" y="1688387"/>
            <a:ext cx="2308217" cy="1723549"/>
          </a:xfrm>
          <a:prstGeom prst="rect">
            <a:avLst/>
          </a:prstGeom>
          <a:solidFill>
            <a:schemeClr val="accent1"/>
          </a:solidFill>
        </p:spPr>
        <p:txBody>
          <a:bodyPr wrap="square">
            <a:spAutoFit/>
          </a:bodyPr>
          <a:lstStyle/>
          <a:p>
            <a:pPr algn="r">
              <a:defRPr sz="1400" b="0" i="0" u="none" strike="noStrike" kern="1200" spc="0" baseline="0">
                <a:solidFill>
                  <a:schemeClr val="tx1"/>
                </a:solidFill>
                <a:latin typeface="+mn-lt"/>
                <a:ea typeface="+mn-ea"/>
                <a:cs typeface="+mn-cs"/>
              </a:defRPr>
            </a:pPr>
            <a:r>
              <a:rPr lang="en-GB" sz="5400" b="1" dirty="0">
                <a:solidFill>
                  <a:schemeClr val="accent1">
                    <a:lumMod val="25000"/>
                  </a:schemeClr>
                </a:solidFill>
              </a:rPr>
              <a:t>68</a:t>
            </a:r>
            <a:r>
              <a:rPr lang="en-GB" sz="5400" dirty="0">
                <a:solidFill>
                  <a:schemeClr val="accent1">
                    <a:lumMod val="25000"/>
                  </a:schemeClr>
                </a:solidFill>
              </a:rPr>
              <a:t> </a:t>
            </a:r>
          </a:p>
          <a:p>
            <a:pPr algn="r">
              <a:defRPr sz="1400" b="0" i="0" u="none" strike="noStrike" kern="1200" spc="0" baseline="0">
                <a:solidFill>
                  <a:schemeClr val="tx1"/>
                </a:solidFill>
                <a:latin typeface="+mn-lt"/>
                <a:ea typeface="+mn-ea"/>
                <a:cs typeface="+mn-cs"/>
              </a:defRPr>
            </a:pPr>
            <a:r>
              <a:rPr lang="en-GB" sz="2800" dirty="0">
                <a:solidFill>
                  <a:schemeClr val="accent1">
                    <a:lumMod val="50000"/>
                  </a:schemeClr>
                </a:solidFill>
              </a:rPr>
              <a:t>projects</a:t>
            </a:r>
            <a:endParaRPr lang="en-GB" sz="3200" dirty="0">
              <a:solidFill>
                <a:schemeClr val="accent1">
                  <a:lumMod val="50000"/>
                </a:schemeClr>
              </a:solidFill>
            </a:endParaRPr>
          </a:p>
          <a:p>
            <a:pPr algn="r">
              <a:defRPr sz="1400" b="0" i="0" u="none" strike="noStrike" kern="1200" spc="0" baseline="0">
                <a:solidFill>
                  <a:schemeClr val="tx1"/>
                </a:solidFill>
                <a:latin typeface="+mn-lt"/>
                <a:ea typeface="+mn-ea"/>
                <a:cs typeface="+mn-cs"/>
              </a:defRPr>
            </a:pPr>
            <a:r>
              <a:rPr lang="en-GB" sz="1200" dirty="0"/>
              <a:t>were funded by the Integration Area Programme</a:t>
            </a:r>
          </a:p>
        </p:txBody>
      </p:sp>
      <p:sp>
        <p:nvSpPr>
          <p:cNvPr id="31" name="Rectangle 30">
            <a:extLst>
              <a:ext uri="{FF2B5EF4-FFF2-40B4-BE49-F238E27FC236}">
                <a16:creationId xmlns:a16="http://schemas.microsoft.com/office/drawing/2014/main" id="{6BBAC9F9-9347-4A19-8CBB-D480593042C9}"/>
              </a:ext>
            </a:extLst>
          </p:cNvPr>
          <p:cNvSpPr/>
          <p:nvPr/>
        </p:nvSpPr>
        <p:spPr>
          <a:xfrm>
            <a:off x="3443308" y="1045575"/>
            <a:ext cx="2546523" cy="3200876"/>
          </a:xfrm>
          <a:prstGeom prst="rect">
            <a:avLst/>
          </a:prstGeom>
          <a:solidFill>
            <a:schemeClr val="accent1">
              <a:lumMod val="75000"/>
            </a:schemeClr>
          </a:solidFill>
        </p:spPr>
        <p:txBody>
          <a:bodyPr wrap="square">
            <a:spAutoFit/>
          </a:bodyPr>
          <a:lstStyle/>
          <a:p>
            <a:pPr>
              <a:defRPr sz="1400" b="0" i="0" u="none" strike="noStrike" kern="1200" spc="0" baseline="0">
                <a:solidFill>
                  <a:schemeClr val="tx1"/>
                </a:solidFill>
                <a:latin typeface="+mn-lt"/>
                <a:ea typeface="+mn-ea"/>
                <a:cs typeface="+mn-cs"/>
              </a:defRPr>
            </a:pPr>
            <a:r>
              <a:rPr lang="en-GB" sz="1400" dirty="0"/>
              <a:t>The IAP involved</a:t>
            </a:r>
          </a:p>
          <a:p>
            <a:pPr>
              <a:defRPr sz="1400" b="0" i="0" u="none" strike="noStrike" kern="1200" spc="0" baseline="0">
                <a:solidFill>
                  <a:schemeClr val="tx1"/>
                </a:solidFill>
                <a:latin typeface="+mn-lt"/>
                <a:ea typeface="+mn-ea"/>
                <a:cs typeface="+mn-cs"/>
              </a:defRPr>
            </a:pPr>
            <a:r>
              <a:rPr lang="en-GB" sz="6000" b="1" dirty="0">
                <a:solidFill>
                  <a:schemeClr val="accent1">
                    <a:lumMod val="25000"/>
                  </a:schemeClr>
                </a:solidFill>
              </a:rPr>
              <a:t>5</a:t>
            </a:r>
            <a:r>
              <a:rPr lang="en-GB" sz="5400" dirty="0">
                <a:solidFill>
                  <a:schemeClr val="accent1">
                    <a:lumMod val="50000"/>
                  </a:schemeClr>
                </a:solidFill>
              </a:rPr>
              <a:t> </a:t>
            </a:r>
          </a:p>
          <a:p>
            <a:pPr>
              <a:defRPr sz="1400" b="0" i="0" u="none" strike="noStrike" kern="1200" spc="0" baseline="0">
                <a:solidFill>
                  <a:schemeClr val="tx1"/>
                </a:solidFill>
                <a:latin typeface="+mn-lt"/>
                <a:ea typeface="+mn-ea"/>
                <a:cs typeface="+mn-cs"/>
              </a:defRPr>
            </a:pPr>
            <a:r>
              <a:rPr lang="en-GB" sz="3600" dirty="0">
                <a:solidFill>
                  <a:srgbClr val="F1F8F9"/>
                </a:solidFill>
              </a:rPr>
              <a:t>pilot areas</a:t>
            </a:r>
            <a:endParaRPr lang="en-GB" sz="1100" dirty="0">
              <a:solidFill>
                <a:srgbClr val="F1F8F9"/>
              </a:solidFill>
            </a:endParaRPr>
          </a:p>
          <a:p>
            <a:pPr marL="285750" indent="-285750">
              <a:buFont typeface="Arial"/>
              <a:buChar char="•"/>
            </a:pPr>
            <a:endParaRPr lang="en-GB" sz="1200" kern="0" dirty="0">
              <a:cs typeface="Arial"/>
            </a:endParaRPr>
          </a:p>
          <a:p>
            <a:pPr marL="285750" indent="-285750">
              <a:buFont typeface="Arial"/>
              <a:buChar char="•"/>
            </a:pPr>
            <a:r>
              <a:rPr lang="en-GB" sz="1600" kern="0" dirty="0">
                <a:cs typeface="Arial"/>
              </a:rPr>
              <a:t>Blackburn with Darwen</a:t>
            </a:r>
          </a:p>
          <a:p>
            <a:pPr marL="285750" indent="-285750">
              <a:buFont typeface="Arial"/>
              <a:buChar char="•"/>
            </a:pPr>
            <a:r>
              <a:rPr lang="en-GB" sz="1600" kern="0" dirty="0">
                <a:cs typeface="Arial"/>
              </a:rPr>
              <a:t>Bradford</a:t>
            </a:r>
          </a:p>
          <a:p>
            <a:pPr marL="285750" indent="-285750">
              <a:buFont typeface="Arial"/>
              <a:buChar char="•"/>
            </a:pPr>
            <a:r>
              <a:rPr lang="en-GB" sz="1600" kern="0" dirty="0">
                <a:cs typeface="Arial"/>
              </a:rPr>
              <a:t>Peterborough</a:t>
            </a:r>
          </a:p>
          <a:p>
            <a:pPr marL="285750" indent="-285750">
              <a:buFont typeface="Arial"/>
              <a:buChar char="•"/>
            </a:pPr>
            <a:r>
              <a:rPr lang="en-GB" sz="1600" kern="0" dirty="0">
                <a:cs typeface="Arial"/>
              </a:rPr>
              <a:t>Walsall</a:t>
            </a:r>
          </a:p>
          <a:p>
            <a:pPr marL="285750" indent="-285750">
              <a:buFont typeface="Arial"/>
              <a:buChar char="•"/>
            </a:pPr>
            <a:r>
              <a:rPr lang="en-GB" sz="1600" kern="0" dirty="0">
                <a:cs typeface="Arial"/>
              </a:rPr>
              <a:t>Waltham Forest</a:t>
            </a:r>
            <a:endParaRPr lang="en-GB" sz="1600" dirty="0"/>
          </a:p>
        </p:txBody>
      </p:sp>
      <p:pic>
        <p:nvPicPr>
          <p:cNvPr id="33" name="Graphic 32" descr="Map with pin">
            <a:extLst>
              <a:ext uri="{FF2B5EF4-FFF2-40B4-BE49-F238E27FC236}">
                <a16:creationId xmlns:a16="http://schemas.microsoft.com/office/drawing/2014/main" id="{DCDE338E-F867-4061-94A3-79A8864C15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57561" y="1147306"/>
            <a:ext cx="981712" cy="981712"/>
          </a:xfrm>
          <a:prstGeom prst="rect">
            <a:avLst/>
          </a:prstGeom>
        </p:spPr>
      </p:pic>
      <p:pic>
        <p:nvPicPr>
          <p:cNvPr id="34" name="Graphic 33" descr="Social network">
            <a:extLst>
              <a:ext uri="{FF2B5EF4-FFF2-40B4-BE49-F238E27FC236}">
                <a16:creationId xmlns:a16="http://schemas.microsoft.com/office/drawing/2014/main" id="{7487EE53-9D7A-4D40-B2BA-3C952398FC9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6488" y="1683970"/>
            <a:ext cx="914400" cy="914400"/>
          </a:xfrm>
          <a:prstGeom prst="rect">
            <a:avLst/>
          </a:prstGeom>
        </p:spPr>
      </p:pic>
      <p:sp>
        <p:nvSpPr>
          <p:cNvPr id="11" name="Rectangle 10">
            <a:extLst>
              <a:ext uri="{FF2B5EF4-FFF2-40B4-BE49-F238E27FC236}">
                <a16:creationId xmlns:a16="http://schemas.microsoft.com/office/drawing/2014/main" id="{E82618DF-F575-45EF-B1BE-1EA0A9E6756A}"/>
              </a:ext>
            </a:extLst>
          </p:cNvPr>
          <p:cNvSpPr/>
          <p:nvPr/>
        </p:nvSpPr>
        <p:spPr>
          <a:xfrm>
            <a:off x="2880242" y="4469515"/>
            <a:ext cx="2724573" cy="1723549"/>
          </a:xfrm>
          <a:prstGeom prst="rect">
            <a:avLst/>
          </a:prstGeom>
          <a:solidFill>
            <a:srgbClr val="F1F8F9"/>
          </a:solidFill>
        </p:spPr>
        <p:txBody>
          <a:bodyPr wrap="square">
            <a:spAutoFit/>
          </a:bodyPr>
          <a:lstStyle/>
          <a:p>
            <a:pPr algn="r">
              <a:defRPr sz="1400" b="0" i="0" u="none" strike="noStrike" kern="1200" spc="0" baseline="0">
                <a:solidFill>
                  <a:schemeClr val="tx1"/>
                </a:solidFill>
                <a:latin typeface="+mn-lt"/>
                <a:ea typeface="+mn-ea"/>
                <a:cs typeface="+mn-cs"/>
              </a:defRPr>
            </a:pPr>
            <a:r>
              <a:rPr lang="en-GB" sz="5400" b="1" dirty="0">
                <a:solidFill>
                  <a:schemeClr val="accent1">
                    <a:lumMod val="25000"/>
                  </a:schemeClr>
                </a:solidFill>
              </a:rPr>
              <a:t>13,326</a:t>
            </a:r>
            <a:r>
              <a:rPr lang="en-GB" sz="5400" dirty="0">
                <a:solidFill>
                  <a:schemeClr val="accent1">
                    <a:lumMod val="25000"/>
                  </a:schemeClr>
                </a:solidFill>
              </a:rPr>
              <a:t> </a:t>
            </a:r>
          </a:p>
          <a:p>
            <a:pPr algn="r">
              <a:defRPr sz="1400" b="0" i="0" u="none" strike="noStrike" kern="1200" spc="0" baseline="0">
                <a:solidFill>
                  <a:schemeClr val="tx1"/>
                </a:solidFill>
                <a:latin typeface="+mn-lt"/>
                <a:ea typeface="+mn-ea"/>
                <a:cs typeface="+mn-cs"/>
              </a:defRPr>
            </a:pPr>
            <a:r>
              <a:rPr lang="en-GB" sz="2800" dirty="0">
                <a:solidFill>
                  <a:schemeClr val="accent1">
                    <a:lumMod val="50000"/>
                  </a:schemeClr>
                </a:solidFill>
              </a:rPr>
              <a:t>people</a:t>
            </a:r>
            <a:endParaRPr lang="en-GB" sz="3200" dirty="0">
              <a:solidFill>
                <a:schemeClr val="accent1">
                  <a:lumMod val="50000"/>
                </a:schemeClr>
              </a:solidFill>
            </a:endParaRPr>
          </a:p>
          <a:p>
            <a:pPr algn="r">
              <a:defRPr sz="1400" b="0" i="0" u="none" strike="noStrike" kern="1200" spc="0" baseline="0">
                <a:solidFill>
                  <a:schemeClr val="tx1"/>
                </a:solidFill>
                <a:latin typeface="+mn-lt"/>
                <a:ea typeface="+mn-ea"/>
                <a:cs typeface="+mn-cs"/>
              </a:defRPr>
            </a:pPr>
            <a:r>
              <a:rPr lang="en-GB" sz="1200" dirty="0"/>
              <a:t>were reported to have been engaged across IAP funded projects*</a:t>
            </a:r>
          </a:p>
        </p:txBody>
      </p:sp>
      <p:sp>
        <p:nvSpPr>
          <p:cNvPr id="12" name="TextBox 11">
            <a:extLst>
              <a:ext uri="{FF2B5EF4-FFF2-40B4-BE49-F238E27FC236}">
                <a16:creationId xmlns:a16="http://schemas.microsoft.com/office/drawing/2014/main" id="{F3B753E1-E3AD-4DAB-A8BD-4EAC60398866}"/>
              </a:ext>
            </a:extLst>
          </p:cNvPr>
          <p:cNvSpPr txBox="1"/>
          <p:nvPr/>
        </p:nvSpPr>
        <p:spPr>
          <a:xfrm>
            <a:off x="200" y="6388186"/>
            <a:ext cx="5604615" cy="461665"/>
          </a:xfrm>
          <a:prstGeom prst="rect">
            <a:avLst/>
          </a:prstGeom>
          <a:noFill/>
        </p:spPr>
        <p:txBody>
          <a:bodyPr wrap="square" rtlCol="0">
            <a:spAutoFit/>
          </a:bodyPr>
          <a:lstStyle/>
          <a:p>
            <a:r>
              <a:rPr lang="en-GB" sz="800" dirty="0">
                <a:solidFill>
                  <a:schemeClr val="accent5"/>
                </a:solidFill>
              </a:rPr>
              <a:t>*This includes attendees at events in the community and in schools, participants in a variety of training programmes, community volunteers and mentors, and individuals in receipt of support such as through Welcome Packs and Job Centre Plus initiatives.</a:t>
            </a:r>
          </a:p>
        </p:txBody>
      </p:sp>
      <p:sp>
        <p:nvSpPr>
          <p:cNvPr id="15" name="Rectangle 14">
            <a:extLst>
              <a:ext uri="{FF2B5EF4-FFF2-40B4-BE49-F238E27FC236}">
                <a16:creationId xmlns:a16="http://schemas.microsoft.com/office/drawing/2014/main" id="{C70AADAA-0DFF-4F4F-ABD6-E142D3BBF9B8}"/>
              </a:ext>
            </a:extLst>
          </p:cNvPr>
          <p:cNvSpPr/>
          <p:nvPr/>
        </p:nvSpPr>
        <p:spPr>
          <a:xfrm>
            <a:off x="5859886" y="4335097"/>
            <a:ext cx="3081249" cy="2154436"/>
          </a:xfrm>
          <a:prstGeom prst="rect">
            <a:avLst/>
          </a:prstGeom>
          <a:solidFill>
            <a:schemeClr val="accent1"/>
          </a:solidFill>
        </p:spPr>
        <p:txBody>
          <a:bodyPr wrap="square">
            <a:spAutoFit/>
          </a:bodyPr>
          <a:lstStyle/>
          <a:p>
            <a:pPr algn="r">
              <a:defRPr sz="1400" b="0" i="0" u="none" strike="noStrike" kern="1200" spc="0" baseline="0">
                <a:solidFill>
                  <a:schemeClr val="tx1"/>
                </a:solidFill>
                <a:latin typeface="+mn-lt"/>
                <a:ea typeface="+mn-ea"/>
                <a:cs typeface="+mn-cs"/>
              </a:defRPr>
            </a:pPr>
            <a:r>
              <a:rPr lang="en-GB" sz="5400" b="1" dirty="0">
                <a:solidFill>
                  <a:schemeClr val="accent1">
                    <a:lumMod val="25000"/>
                  </a:schemeClr>
                </a:solidFill>
              </a:rPr>
              <a:t>625</a:t>
            </a:r>
            <a:r>
              <a:rPr lang="en-GB" sz="5400" dirty="0">
                <a:solidFill>
                  <a:schemeClr val="accent1">
                    <a:lumMod val="25000"/>
                  </a:schemeClr>
                </a:solidFill>
              </a:rPr>
              <a:t> </a:t>
            </a:r>
          </a:p>
          <a:p>
            <a:pPr algn="r">
              <a:defRPr sz="1400" b="0" i="0" u="none" strike="noStrike" kern="1200" spc="0" baseline="0">
                <a:solidFill>
                  <a:schemeClr val="tx1"/>
                </a:solidFill>
                <a:latin typeface="+mn-lt"/>
                <a:ea typeface="+mn-ea"/>
                <a:cs typeface="+mn-cs"/>
              </a:defRPr>
            </a:pPr>
            <a:r>
              <a:rPr lang="en-GB" sz="2800" dirty="0">
                <a:solidFill>
                  <a:schemeClr val="accent1">
                    <a:lumMod val="50000"/>
                  </a:schemeClr>
                </a:solidFill>
              </a:rPr>
              <a:t>events/sessions/ workshops</a:t>
            </a:r>
            <a:endParaRPr lang="en-GB" sz="3200" dirty="0">
              <a:solidFill>
                <a:schemeClr val="accent1">
                  <a:lumMod val="50000"/>
                </a:schemeClr>
              </a:solidFill>
            </a:endParaRPr>
          </a:p>
          <a:p>
            <a:pPr algn="r">
              <a:defRPr sz="1400" b="0" i="0" u="none" strike="noStrike" kern="1200" spc="0" baseline="0">
                <a:solidFill>
                  <a:schemeClr val="tx1"/>
                </a:solidFill>
                <a:latin typeface="+mn-lt"/>
                <a:ea typeface="+mn-ea"/>
                <a:cs typeface="+mn-cs"/>
              </a:defRPr>
            </a:pPr>
            <a:r>
              <a:rPr lang="en-GB" sz="1200" dirty="0"/>
              <a:t>were reported to have been delivered </a:t>
            </a:r>
            <a:br>
              <a:rPr lang="en-GB" sz="1200" dirty="0"/>
            </a:br>
            <a:r>
              <a:rPr lang="en-GB" sz="1200" dirty="0"/>
              <a:t>through IAP funded projects</a:t>
            </a:r>
          </a:p>
        </p:txBody>
      </p:sp>
      <p:sp>
        <p:nvSpPr>
          <p:cNvPr id="18" name="Rectangle 17">
            <a:extLst>
              <a:ext uri="{FF2B5EF4-FFF2-40B4-BE49-F238E27FC236}">
                <a16:creationId xmlns:a16="http://schemas.microsoft.com/office/drawing/2014/main" id="{6502DFD5-0BCF-4861-861E-E5A259910C20}"/>
              </a:ext>
            </a:extLst>
          </p:cNvPr>
          <p:cNvSpPr/>
          <p:nvPr/>
        </p:nvSpPr>
        <p:spPr>
          <a:xfrm>
            <a:off x="6528142" y="1445685"/>
            <a:ext cx="2194342" cy="2400657"/>
          </a:xfrm>
          <a:prstGeom prst="rect">
            <a:avLst/>
          </a:prstGeom>
          <a:solidFill>
            <a:srgbClr val="F1F8F9"/>
          </a:solidFill>
        </p:spPr>
        <p:txBody>
          <a:bodyPr wrap="square">
            <a:spAutoFit/>
          </a:bodyPr>
          <a:lstStyle/>
          <a:p>
            <a:pPr algn="r">
              <a:defRPr sz="1400" b="0" i="0" u="none" strike="noStrike" kern="1200" spc="0" baseline="0">
                <a:solidFill>
                  <a:schemeClr val="tx1"/>
                </a:solidFill>
                <a:latin typeface="+mn-lt"/>
                <a:ea typeface="+mn-ea"/>
                <a:cs typeface="+mn-cs"/>
              </a:defRPr>
            </a:pPr>
            <a:r>
              <a:rPr lang="en-GB" sz="5400" b="1" dirty="0">
                <a:solidFill>
                  <a:schemeClr val="accent1">
                    <a:lumMod val="25000"/>
                  </a:schemeClr>
                </a:solidFill>
              </a:rPr>
              <a:t>92</a:t>
            </a:r>
            <a:r>
              <a:rPr lang="en-GB" sz="5400" dirty="0">
                <a:solidFill>
                  <a:schemeClr val="accent1">
                    <a:lumMod val="25000"/>
                  </a:schemeClr>
                </a:solidFill>
              </a:rPr>
              <a:t> </a:t>
            </a:r>
          </a:p>
          <a:p>
            <a:pPr algn="r">
              <a:defRPr sz="1400" b="0" i="0" u="none" strike="noStrike" kern="1200" spc="0" baseline="0">
                <a:solidFill>
                  <a:schemeClr val="tx1"/>
                </a:solidFill>
                <a:latin typeface="+mn-lt"/>
                <a:ea typeface="+mn-ea"/>
                <a:cs typeface="+mn-cs"/>
              </a:defRPr>
            </a:pPr>
            <a:r>
              <a:rPr lang="en-GB" sz="2400" dirty="0">
                <a:solidFill>
                  <a:schemeClr val="accent1">
                    <a:lumMod val="50000"/>
                  </a:schemeClr>
                </a:solidFill>
              </a:rPr>
              <a:t>organisations</a:t>
            </a:r>
            <a:endParaRPr lang="en-GB" sz="2800" dirty="0">
              <a:solidFill>
                <a:schemeClr val="accent1">
                  <a:lumMod val="50000"/>
                </a:schemeClr>
              </a:solidFill>
            </a:endParaRPr>
          </a:p>
          <a:p>
            <a:pPr algn="r">
              <a:defRPr sz="1400" b="0" i="0" u="none" strike="noStrike" kern="1200" spc="0" baseline="0">
                <a:solidFill>
                  <a:schemeClr val="tx1"/>
                </a:solidFill>
                <a:latin typeface="+mn-lt"/>
                <a:ea typeface="+mn-ea"/>
                <a:cs typeface="+mn-cs"/>
              </a:defRPr>
            </a:pPr>
            <a:r>
              <a:rPr lang="en-GB" sz="1200" dirty="0"/>
              <a:t>were reported to have been engaged by IAP funded projects.</a:t>
            </a:r>
          </a:p>
          <a:p>
            <a:pPr algn="r">
              <a:defRPr sz="1400" b="0" i="0" u="none" strike="noStrike" kern="1200" spc="0" baseline="0">
                <a:solidFill>
                  <a:schemeClr val="tx1"/>
                </a:solidFill>
                <a:latin typeface="+mn-lt"/>
                <a:ea typeface="+mn-ea"/>
                <a:cs typeface="+mn-cs"/>
              </a:defRPr>
            </a:pPr>
            <a:r>
              <a:rPr lang="en-GB" sz="1200" dirty="0"/>
              <a:t>This includes social/private and public sector organisations</a:t>
            </a:r>
          </a:p>
        </p:txBody>
      </p:sp>
      <p:sp>
        <p:nvSpPr>
          <p:cNvPr id="20" name="Title 1">
            <a:extLst>
              <a:ext uri="{FF2B5EF4-FFF2-40B4-BE49-F238E27FC236}">
                <a16:creationId xmlns:a16="http://schemas.microsoft.com/office/drawing/2014/main" id="{E9482D55-6D0C-4385-98CF-022F2FADC411}"/>
              </a:ext>
            </a:extLst>
          </p:cNvPr>
          <p:cNvSpPr txBox="1">
            <a:spLocks/>
          </p:cNvSpPr>
          <p:nvPr/>
        </p:nvSpPr>
        <p:spPr>
          <a:xfrm>
            <a:off x="400051" y="282903"/>
            <a:ext cx="8567132" cy="567765"/>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accent5">
                    <a:lumMod val="25000"/>
                  </a:schemeClr>
                </a:solidFill>
              </a:rPr>
              <a:t>By March 2020 IAP delivered…</a:t>
            </a:r>
          </a:p>
        </p:txBody>
      </p:sp>
      <p:sp>
        <p:nvSpPr>
          <p:cNvPr id="21" name="Rectangle 20">
            <a:extLst>
              <a:ext uri="{FF2B5EF4-FFF2-40B4-BE49-F238E27FC236}">
                <a16:creationId xmlns:a16="http://schemas.microsoft.com/office/drawing/2014/main" id="{13F1707B-4C50-46F0-8450-A2C3F0F76100}"/>
              </a:ext>
            </a:extLst>
          </p:cNvPr>
          <p:cNvSpPr/>
          <p:nvPr/>
        </p:nvSpPr>
        <p:spPr>
          <a:xfrm>
            <a:off x="176818" y="3761976"/>
            <a:ext cx="2448353" cy="1938992"/>
          </a:xfrm>
          <a:prstGeom prst="rect">
            <a:avLst/>
          </a:prstGeom>
          <a:solidFill>
            <a:schemeClr val="accent5">
              <a:lumMod val="75000"/>
            </a:schemeClr>
          </a:solidFill>
        </p:spPr>
        <p:txBody>
          <a:bodyPr wrap="square">
            <a:spAutoFit/>
          </a:bodyPr>
          <a:lstStyle/>
          <a:p>
            <a:pPr>
              <a:defRPr sz="1400" b="0" i="0" u="none" strike="noStrike" kern="1200" spc="0" baseline="0">
                <a:solidFill>
                  <a:schemeClr val="tx1"/>
                </a:solidFill>
                <a:latin typeface="+mn-lt"/>
                <a:ea typeface="+mn-ea"/>
                <a:cs typeface="+mn-cs"/>
              </a:defRPr>
            </a:pPr>
            <a:r>
              <a:rPr lang="en-GB" sz="2800" dirty="0">
                <a:solidFill>
                  <a:schemeClr val="accent5"/>
                </a:solidFill>
              </a:rPr>
              <a:t>Over</a:t>
            </a:r>
            <a:r>
              <a:rPr lang="en-GB" sz="2800" dirty="0">
                <a:solidFill>
                  <a:schemeClr val="accent1">
                    <a:lumMod val="50000"/>
                  </a:schemeClr>
                </a:solidFill>
              </a:rPr>
              <a:t> </a:t>
            </a:r>
            <a:r>
              <a:rPr lang="en-GB" sz="4800" b="1" dirty="0">
                <a:solidFill>
                  <a:schemeClr val="accent1">
                    <a:lumMod val="25000"/>
                  </a:schemeClr>
                </a:solidFill>
              </a:rPr>
              <a:t>£10 million</a:t>
            </a:r>
          </a:p>
          <a:p>
            <a:pPr>
              <a:defRPr sz="1400" b="0" i="0" u="none" strike="noStrike" kern="1200" spc="0" baseline="0">
                <a:solidFill>
                  <a:schemeClr val="tx1"/>
                </a:solidFill>
                <a:latin typeface="+mn-lt"/>
                <a:ea typeface="+mn-ea"/>
                <a:cs typeface="+mn-cs"/>
              </a:defRPr>
            </a:pPr>
            <a:r>
              <a:rPr lang="en-GB" sz="1200" dirty="0"/>
              <a:t>available to spend on the programme</a:t>
            </a:r>
            <a:endParaRPr lang="en-GB" sz="4800" dirty="0">
              <a:solidFill>
                <a:schemeClr val="accent1">
                  <a:lumMod val="25000"/>
                </a:schemeClr>
              </a:solidFill>
            </a:endParaRPr>
          </a:p>
        </p:txBody>
      </p:sp>
    </p:spTree>
    <p:extLst>
      <p:ext uri="{BB962C8B-B14F-4D97-AF65-F5344CB8AC3E}">
        <p14:creationId xmlns:p14="http://schemas.microsoft.com/office/powerpoint/2010/main" val="143122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BFB25CA-4ADE-0B5A-3493-3B1167ED2A06}"/>
              </a:ext>
            </a:extLst>
          </p:cNvPr>
          <p:cNvSpPr txBox="1">
            <a:spLocks/>
          </p:cNvSpPr>
          <p:nvPr/>
        </p:nvSpPr>
        <p:spPr>
          <a:xfrm>
            <a:off x="0" y="3100551"/>
            <a:ext cx="9143999" cy="656897"/>
          </a:xfrm>
          <a:prstGeom prst="rect">
            <a:avLst/>
          </a:prstGeom>
          <a:solidFill>
            <a:schemeClr val="accent5">
              <a:lumMod val="90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ctr"/>
            <a:r>
              <a:rPr lang="en-GB" sz="3600" b="1" kern="0" dirty="0">
                <a:solidFill>
                  <a:schemeClr val="accent5">
                    <a:lumMod val="25000"/>
                  </a:schemeClr>
                </a:solidFill>
              </a:rPr>
              <a:t>Evaluation</a:t>
            </a:r>
          </a:p>
        </p:txBody>
      </p:sp>
    </p:spTree>
    <p:extLst>
      <p:ext uri="{BB962C8B-B14F-4D97-AF65-F5344CB8AC3E}">
        <p14:creationId xmlns:p14="http://schemas.microsoft.com/office/powerpoint/2010/main" val="194546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65677E-E52F-3D08-FFB2-CBA518E03197}"/>
              </a:ext>
            </a:extLst>
          </p:cNvPr>
          <p:cNvSpPr/>
          <p:nvPr/>
        </p:nvSpPr>
        <p:spPr>
          <a:xfrm>
            <a:off x="-1" y="4598163"/>
            <a:ext cx="9144000" cy="2259837"/>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AD37D84-0052-4F1E-8374-5940FA59B559}"/>
              </a:ext>
            </a:extLst>
          </p:cNvPr>
          <p:cNvGrpSpPr/>
          <p:nvPr/>
        </p:nvGrpSpPr>
        <p:grpSpPr>
          <a:xfrm>
            <a:off x="1046184" y="1010237"/>
            <a:ext cx="7051629" cy="3443334"/>
            <a:chOff x="-329935" y="842749"/>
            <a:chExt cx="6540101" cy="4575621"/>
          </a:xfrm>
        </p:grpSpPr>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8C04A202-0817-4B5E-BD9E-60AAE04A0550}"/>
                    </a:ext>
                    <a:ext uri="{147F2762-F138-4A5C-976F-8EAC2B608ADB}">
                      <a16:predDERef xmlns:a16="http://schemas.microsoft.com/office/drawing/2014/main" pred="{9FBCFBE3-6BA5-4591-809F-BC77C694AE81}"/>
                    </a:ext>
                  </a:extLst>
                </p:cNvPr>
                <p:cNvGraphicFramePr>
                  <a:graphicFrameLocks/>
                </p:cNvGraphicFramePr>
                <p:nvPr>
                  <p:extLst>
                    <p:ext uri="{D42A27DB-BD31-4B8C-83A1-F6EECF244321}">
                      <p14:modId xmlns:p14="http://schemas.microsoft.com/office/powerpoint/2010/main" val="3293503856"/>
                    </p:ext>
                  </p:extLst>
                </p:nvPr>
              </p:nvGraphicFramePr>
              <p:xfrm>
                <a:off x="-329935" y="842749"/>
                <a:ext cx="6540101" cy="457562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8C04A202-0817-4B5E-BD9E-60AAE04A0550}"/>
                    </a:ext>
                    <a:ext uri="{147F2762-F138-4A5C-976F-8EAC2B608ADB}">
                      <a16:predDERef xmlns:a16="http://schemas.microsoft.com/office/drawing/2014/main" pred="{9FBCFBE3-6BA5-4591-809F-BC77C694AE81}"/>
                    </a:ext>
                  </a:extLst>
                </p:cNvPr>
                <p:cNvPicPr>
                  <a:picLocks noGrp="1" noRot="1" noChangeAspect="1" noMove="1" noResize="1" noEditPoints="1" noAdjustHandles="1" noChangeArrowheads="1" noChangeShapeType="1"/>
                </p:cNvPicPr>
                <p:nvPr/>
              </p:nvPicPr>
              <p:blipFill>
                <a:blip r:embed="rId4"/>
                <a:stretch>
                  <a:fillRect/>
                </a:stretch>
              </p:blipFill>
              <p:spPr>
                <a:xfrm>
                  <a:off x="1046184" y="1010237"/>
                  <a:ext cx="7051629" cy="3443334"/>
                </a:xfrm>
                <a:prstGeom prst="rect">
                  <a:avLst/>
                </a:prstGeom>
              </p:spPr>
            </p:pic>
          </mc:Fallback>
        </mc:AlternateContent>
        <p:pic>
          <p:nvPicPr>
            <p:cNvPr id="15" name="Graphic 14">
              <a:extLst>
                <a:ext uri="{FF2B5EF4-FFF2-40B4-BE49-F238E27FC236}">
                  <a16:creationId xmlns:a16="http://schemas.microsoft.com/office/drawing/2014/main" id="{BA4E951E-A901-4074-8382-961B6A2BFC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46888" y="1836651"/>
              <a:ext cx="690227" cy="914400"/>
            </a:xfrm>
            <a:prstGeom prst="rect">
              <a:avLst/>
            </a:prstGeom>
          </p:spPr>
        </p:pic>
        <p:pic>
          <p:nvPicPr>
            <p:cNvPr id="18" name="Graphic 17" descr="Coins">
              <a:extLst>
                <a:ext uri="{FF2B5EF4-FFF2-40B4-BE49-F238E27FC236}">
                  <a16:creationId xmlns:a16="http://schemas.microsoft.com/office/drawing/2014/main" id="{BC64C237-1635-4961-BAB2-839586331E1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899583" y="3843599"/>
              <a:ext cx="484648" cy="574479"/>
            </a:xfrm>
            <a:prstGeom prst="rect">
              <a:avLst/>
            </a:prstGeom>
          </p:spPr>
        </p:pic>
        <p:pic>
          <p:nvPicPr>
            <p:cNvPr id="19" name="Graphic 18" descr="Classroom">
              <a:extLst>
                <a:ext uri="{FF2B5EF4-FFF2-40B4-BE49-F238E27FC236}">
                  <a16:creationId xmlns:a16="http://schemas.microsoft.com/office/drawing/2014/main" id="{B0AAB5ED-8FB6-49E8-8999-329E6189E8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369044" y="2073110"/>
              <a:ext cx="691471" cy="914400"/>
            </a:xfrm>
            <a:prstGeom prst="rect">
              <a:avLst/>
            </a:prstGeom>
          </p:spPr>
        </p:pic>
        <p:pic>
          <p:nvPicPr>
            <p:cNvPr id="20" name="Graphic 19" descr="Schoolhouse">
              <a:extLst>
                <a:ext uri="{FF2B5EF4-FFF2-40B4-BE49-F238E27FC236}">
                  <a16:creationId xmlns:a16="http://schemas.microsoft.com/office/drawing/2014/main" id="{52A77E77-0DEA-4689-A33B-212C49D62A3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704870" y="3073867"/>
              <a:ext cx="1254641" cy="1539463"/>
            </a:xfrm>
            <a:prstGeom prst="rect">
              <a:avLst/>
            </a:prstGeom>
          </p:spPr>
        </p:pic>
        <p:pic>
          <p:nvPicPr>
            <p:cNvPr id="21" name="Graphic 20" descr="Customer review">
              <a:extLst>
                <a:ext uri="{FF2B5EF4-FFF2-40B4-BE49-F238E27FC236}">
                  <a16:creationId xmlns:a16="http://schemas.microsoft.com/office/drawing/2014/main" id="{0A175742-BC60-4497-812C-963676BBD50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21064" y="2987510"/>
              <a:ext cx="1136146" cy="1625820"/>
            </a:xfrm>
            <a:prstGeom prst="rect">
              <a:avLst/>
            </a:prstGeom>
          </p:spPr>
        </p:pic>
        <p:pic>
          <p:nvPicPr>
            <p:cNvPr id="22" name="Graphic 21">
              <a:extLst>
                <a:ext uri="{FF2B5EF4-FFF2-40B4-BE49-F238E27FC236}">
                  <a16:creationId xmlns:a16="http://schemas.microsoft.com/office/drawing/2014/main" id="{6FF422F9-9E83-46B9-A1C1-6FFC1BA459C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3166656" y="3748826"/>
              <a:ext cx="865011" cy="1034520"/>
            </a:xfrm>
            <a:prstGeom prst="rect">
              <a:avLst/>
            </a:prstGeom>
          </p:spPr>
        </p:pic>
      </p:grpSp>
      <p:sp>
        <p:nvSpPr>
          <p:cNvPr id="28" name="Rectangle 27">
            <a:extLst>
              <a:ext uri="{FF2B5EF4-FFF2-40B4-BE49-F238E27FC236}">
                <a16:creationId xmlns:a16="http://schemas.microsoft.com/office/drawing/2014/main" id="{6FC02401-134A-4130-AC95-F2186E89FA77}"/>
              </a:ext>
            </a:extLst>
          </p:cNvPr>
          <p:cNvSpPr/>
          <p:nvPr/>
        </p:nvSpPr>
        <p:spPr>
          <a:xfrm>
            <a:off x="3708511" y="4725501"/>
            <a:ext cx="5332700" cy="2031325"/>
          </a:xfrm>
          <a:prstGeom prst="rect">
            <a:avLst/>
          </a:prstGeom>
        </p:spPr>
        <p:txBody>
          <a:bodyPr wrap="square" anchor="t">
            <a:spAutoFit/>
          </a:bodyPr>
          <a:lstStyle/>
          <a:p>
            <a:r>
              <a:rPr lang="en-GB" sz="1400" b="1" dirty="0">
                <a:solidFill>
                  <a:schemeClr val="bg1"/>
                </a:solidFill>
                <a:latin typeface="Helvetica" panose="020B0604020202020204" pitchFamily="34" charset="0"/>
                <a:ea typeface="Calibri" panose="020F0502020204030204" pitchFamily="34" charset="0"/>
                <a:cs typeface="Helvetica" panose="020B0604020202020204" pitchFamily="34" charset="0"/>
              </a:rPr>
              <a:t>Community Ambassadors: </a:t>
            </a:r>
            <a:r>
              <a:rPr lang="en-GB" sz="1400" dirty="0">
                <a:solidFill>
                  <a:schemeClr val="accent5"/>
                </a:solidFill>
                <a:latin typeface="Helvetica" panose="020B0604020202020204" pitchFamily="34" charset="0"/>
                <a:ea typeface="Calibri" panose="020F0502020204030204" pitchFamily="34" charset="0"/>
                <a:cs typeface="Helvetica" panose="020B0604020202020204" pitchFamily="34" charset="0"/>
              </a:rPr>
              <a:t>aim to develop local leadership to support community integration.</a:t>
            </a:r>
          </a:p>
          <a:p>
            <a:endParaRPr lang="en-GB" sz="1400" dirty="0">
              <a:solidFill>
                <a:schemeClr val="accent5"/>
              </a:solidFill>
              <a:latin typeface="Helvetica" panose="020B0604020202020204" pitchFamily="34" charset="0"/>
              <a:ea typeface="Calibri" panose="020F0502020204030204" pitchFamily="34" charset="0"/>
              <a:cs typeface="Helvetica" panose="020B0604020202020204" pitchFamily="34" charset="0"/>
            </a:endParaRPr>
          </a:p>
          <a:p>
            <a:r>
              <a:rPr lang="en-GB" sz="1400" b="1" dirty="0">
                <a:solidFill>
                  <a:schemeClr val="bg1"/>
                </a:solidFill>
                <a:latin typeface="Helvetica" panose="020B0604020202020204" pitchFamily="34" charset="0"/>
                <a:ea typeface="Calibri" panose="020F0502020204030204" pitchFamily="34" charset="0"/>
                <a:cs typeface="Helvetica" panose="020B0604020202020204" pitchFamily="34" charset="0"/>
              </a:rPr>
              <a:t>Community Conversations: </a:t>
            </a:r>
            <a:r>
              <a:rPr lang="en-GB" sz="1400" dirty="0">
                <a:solidFill>
                  <a:schemeClr val="accent5"/>
                </a:solidFill>
                <a:latin typeface="Helvetica" panose="020B0604020202020204" pitchFamily="34" charset="0"/>
                <a:ea typeface="Calibri" panose="020F0502020204030204" pitchFamily="34" charset="0"/>
                <a:cs typeface="Helvetica" panose="020B0604020202020204" pitchFamily="34" charset="0"/>
              </a:rPr>
              <a:t>aim to bring together local people from different backgrounds in a safe space to engage in facilitated debate on topics such as race, culture and religion. </a:t>
            </a:r>
          </a:p>
          <a:p>
            <a:endParaRPr lang="en-GB" sz="1400" b="1" dirty="0">
              <a:solidFill>
                <a:schemeClr val="accent5"/>
              </a:solidFill>
              <a:latin typeface="Helvetica" panose="020B0604020202020204" pitchFamily="34" charset="0"/>
              <a:ea typeface="Calibri" panose="020F0502020204030204" pitchFamily="34" charset="0"/>
              <a:cs typeface="Helvetica" panose="020B0604020202020204" pitchFamily="34" charset="0"/>
            </a:endParaRPr>
          </a:p>
          <a:p>
            <a:r>
              <a:rPr lang="en-GB" sz="1400" b="1" dirty="0">
                <a:solidFill>
                  <a:schemeClr val="bg1"/>
                </a:solidFill>
                <a:latin typeface="Helvetica" panose="020B0604020202020204" pitchFamily="34" charset="0"/>
                <a:ea typeface="Calibri" panose="020F0502020204030204" pitchFamily="34" charset="0"/>
                <a:cs typeface="Helvetica" panose="020B0604020202020204" pitchFamily="34" charset="0"/>
              </a:rPr>
              <a:t>Schools Linking: </a:t>
            </a:r>
            <a:r>
              <a:rPr lang="en-GB" sz="1400" dirty="0">
                <a:solidFill>
                  <a:schemeClr val="accent5"/>
                </a:solidFill>
                <a:latin typeface="Helvetica" panose="020B0604020202020204" pitchFamily="34" charset="0"/>
                <a:ea typeface="Calibri" panose="020F0502020204030204" pitchFamily="34" charset="0"/>
                <a:cs typeface="Helvetica" panose="020B0604020202020204" pitchFamily="34" charset="0"/>
              </a:rPr>
              <a:t>aims to link pupils from different local schools to meet and mix</a:t>
            </a:r>
          </a:p>
        </p:txBody>
      </p:sp>
      <p:sp>
        <p:nvSpPr>
          <p:cNvPr id="29" name="Rectangle 28">
            <a:extLst>
              <a:ext uri="{FF2B5EF4-FFF2-40B4-BE49-F238E27FC236}">
                <a16:creationId xmlns:a16="http://schemas.microsoft.com/office/drawing/2014/main" id="{2EA6D43A-AC4B-4743-A170-4A286A583A62}"/>
              </a:ext>
            </a:extLst>
          </p:cNvPr>
          <p:cNvSpPr/>
          <p:nvPr/>
        </p:nvSpPr>
        <p:spPr>
          <a:xfrm>
            <a:off x="354724" y="4673872"/>
            <a:ext cx="2217557" cy="2000548"/>
          </a:xfrm>
          <a:prstGeom prst="rect">
            <a:avLst/>
          </a:prstGeom>
        </p:spPr>
        <p:txBody>
          <a:bodyPr wrap="square">
            <a:spAutoFit/>
          </a:bodyPr>
          <a:lstStyle/>
          <a:p>
            <a:pPr algn="ctr"/>
            <a:r>
              <a:rPr lang="en-GB" sz="1400" dirty="0">
                <a:solidFill>
                  <a:schemeClr val="bg1"/>
                </a:solidFill>
                <a:latin typeface="Helvetica" panose="020B0604020202020204" pitchFamily="34" charset="0"/>
                <a:cs typeface="Helvetica" panose="020B0604020202020204" pitchFamily="34" charset="0"/>
              </a:rPr>
              <a:t>Within these themes there were </a:t>
            </a:r>
          </a:p>
          <a:p>
            <a:pPr algn="ctr"/>
            <a:r>
              <a:rPr lang="en-GB" sz="3600" b="1" dirty="0">
                <a:solidFill>
                  <a:schemeClr val="accent5">
                    <a:lumMod val="50000"/>
                  </a:schemeClr>
                </a:solidFill>
                <a:latin typeface="Helvetica" panose="020B0604020202020204" pitchFamily="34" charset="0"/>
                <a:cs typeface="Helvetica" panose="020B0604020202020204" pitchFamily="34" charset="0"/>
              </a:rPr>
              <a:t>3</a:t>
            </a:r>
            <a:r>
              <a:rPr lang="en-GB" sz="1000" dirty="0">
                <a:solidFill>
                  <a:schemeClr val="bg1"/>
                </a:solidFill>
                <a:latin typeface="Helvetica" panose="020B0604020202020204" pitchFamily="34" charset="0"/>
                <a:cs typeface="Helvetica" panose="020B0604020202020204" pitchFamily="34" charset="0"/>
              </a:rPr>
              <a:t> </a:t>
            </a:r>
            <a:r>
              <a:rPr lang="en-GB" sz="1100" dirty="0">
                <a:solidFill>
                  <a:schemeClr val="bg1"/>
                </a:solidFill>
                <a:latin typeface="Helvetica" panose="020B0604020202020204" pitchFamily="34" charset="0"/>
                <a:cs typeface="Helvetica" panose="020B0604020202020204" pitchFamily="34" charset="0"/>
              </a:rPr>
              <a:t/>
            </a:r>
            <a:br>
              <a:rPr lang="en-GB" sz="1100" dirty="0">
                <a:solidFill>
                  <a:schemeClr val="bg1"/>
                </a:solidFill>
                <a:latin typeface="Helvetica" panose="020B0604020202020204" pitchFamily="34" charset="0"/>
                <a:cs typeface="Helvetica" panose="020B0604020202020204" pitchFamily="34" charset="0"/>
              </a:rPr>
            </a:br>
            <a:r>
              <a:rPr lang="en-GB" sz="2400" dirty="0">
                <a:solidFill>
                  <a:schemeClr val="bg1"/>
                </a:solidFill>
                <a:latin typeface="Helvetica" panose="020B0604020202020204" pitchFamily="34" charset="0"/>
                <a:cs typeface="Helvetica" panose="020B0604020202020204" pitchFamily="34" charset="0"/>
              </a:rPr>
              <a:t>project types</a:t>
            </a:r>
            <a:r>
              <a:rPr lang="en-GB" sz="3200" dirty="0">
                <a:solidFill>
                  <a:schemeClr val="bg1"/>
                </a:solidFill>
                <a:latin typeface="Helvetica" panose="020B0604020202020204" pitchFamily="34" charset="0"/>
                <a:cs typeface="Helvetica" panose="020B0604020202020204" pitchFamily="34" charset="0"/>
              </a:rPr>
              <a:t> </a:t>
            </a:r>
          </a:p>
          <a:p>
            <a:pPr algn="ctr"/>
            <a:r>
              <a:rPr lang="en-GB" sz="1400" dirty="0">
                <a:solidFill>
                  <a:schemeClr val="bg1"/>
                </a:solidFill>
                <a:latin typeface="Helvetica" panose="020B0604020202020204" pitchFamily="34" charset="0"/>
                <a:cs typeface="Helvetica" panose="020B0604020202020204" pitchFamily="34" charset="0"/>
              </a:rPr>
              <a:t>that were common across local areas</a:t>
            </a:r>
          </a:p>
        </p:txBody>
      </p:sp>
      <p:pic>
        <p:nvPicPr>
          <p:cNvPr id="34" name="Graphic 33" descr="Lecturer">
            <a:extLst>
              <a:ext uri="{FF2B5EF4-FFF2-40B4-BE49-F238E27FC236}">
                <a16:creationId xmlns:a16="http://schemas.microsoft.com/office/drawing/2014/main" id="{C6FD3C82-508B-4931-8DDE-F81F4E3A7F6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7387538" y="3341215"/>
            <a:ext cx="522553" cy="490436"/>
          </a:xfrm>
          <a:prstGeom prst="rect">
            <a:avLst/>
          </a:prstGeom>
        </p:spPr>
      </p:pic>
      <p:sp>
        <p:nvSpPr>
          <p:cNvPr id="3" name="Title 1">
            <a:extLst>
              <a:ext uri="{FF2B5EF4-FFF2-40B4-BE49-F238E27FC236}">
                <a16:creationId xmlns:a16="http://schemas.microsoft.com/office/drawing/2014/main" id="{D2AE80D9-C32F-AEE8-E0F8-D1D4C7AA53FC}"/>
              </a:ext>
            </a:extLst>
          </p:cNvPr>
          <p:cNvSpPr txBox="1">
            <a:spLocks/>
          </p:cNvSpPr>
          <p:nvPr/>
        </p:nvSpPr>
        <p:spPr>
          <a:xfrm>
            <a:off x="261646" y="320518"/>
            <a:ext cx="6223821" cy="828565"/>
          </a:xfrm>
          <a:prstGeom prst="rect">
            <a:avLst/>
          </a:prstGeom>
          <a:solidFill>
            <a:schemeClr val="accent5">
              <a:lumMod val="90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pPr algn="l"/>
            <a:r>
              <a:rPr lang="en-GB" b="1" kern="0" dirty="0">
                <a:solidFill>
                  <a:schemeClr val="accent5">
                    <a:lumMod val="25000"/>
                  </a:schemeClr>
                </a:solidFill>
                <a:latin typeface="Helvetica" panose="020B0604020202020204" pitchFamily="34" charset="0"/>
                <a:cs typeface="Helvetica" panose="020B0604020202020204" pitchFamily="34" charset="0"/>
              </a:rPr>
              <a:t>Activities in the Integration Areas fell into 7 main themes</a:t>
            </a:r>
          </a:p>
        </p:txBody>
      </p:sp>
      <p:sp>
        <p:nvSpPr>
          <p:cNvPr id="5" name="Left Brace 4">
            <a:extLst>
              <a:ext uri="{FF2B5EF4-FFF2-40B4-BE49-F238E27FC236}">
                <a16:creationId xmlns:a16="http://schemas.microsoft.com/office/drawing/2014/main" id="{762ACFE8-E51E-4456-10B4-00B394EEC23A}"/>
              </a:ext>
            </a:extLst>
          </p:cNvPr>
          <p:cNvSpPr/>
          <p:nvPr/>
        </p:nvSpPr>
        <p:spPr>
          <a:xfrm>
            <a:off x="2647108" y="4879428"/>
            <a:ext cx="805540" cy="1658054"/>
          </a:xfrm>
          <a:prstGeom prst="leftBrace">
            <a:avLst>
              <a:gd name="adj1" fmla="val 6048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1618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3E630F-277A-34A0-B957-CFAA3606CC0D}"/>
              </a:ext>
            </a:extLst>
          </p:cNvPr>
          <p:cNvSpPr/>
          <p:nvPr/>
        </p:nvSpPr>
        <p:spPr>
          <a:xfrm>
            <a:off x="563334" y="2773202"/>
            <a:ext cx="8087710" cy="2102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F8846383-0A9A-4194-A473-D1546CCE3D76}"/>
              </a:ext>
            </a:extLst>
          </p:cNvPr>
          <p:cNvSpPr txBox="1">
            <a:spLocks/>
          </p:cNvSpPr>
          <p:nvPr/>
        </p:nvSpPr>
        <p:spPr>
          <a:xfrm>
            <a:off x="1951745" y="584051"/>
            <a:ext cx="6603437" cy="437100"/>
          </a:xfrm>
          <a:prstGeom prst="rect">
            <a:avLst/>
          </a:prstGeom>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1800" b="1" kern="0" dirty="0">
                <a:solidFill>
                  <a:schemeClr val="accent1">
                    <a:lumMod val="50000"/>
                  </a:schemeClr>
                </a:solidFill>
                <a:latin typeface="Helvetica" panose="020B0604020202020204" pitchFamily="34" charset="0"/>
                <a:cs typeface="Helvetica" panose="020B0604020202020204" pitchFamily="34" charset="0"/>
              </a:rPr>
              <a:t>Measuring success</a:t>
            </a:r>
          </a:p>
        </p:txBody>
      </p:sp>
      <p:sp>
        <p:nvSpPr>
          <p:cNvPr id="12" name="Rectangle 11">
            <a:extLst>
              <a:ext uri="{FF2B5EF4-FFF2-40B4-BE49-F238E27FC236}">
                <a16:creationId xmlns:a16="http://schemas.microsoft.com/office/drawing/2014/main" id="{E0DC1439-88DA-4D20-9D85-453A49A90EDD}"/>
              </a:ext>
            </a:extLst>
          </p:cNvPr>
          <p:cNvSpPr/>
          <p:nvPr/>
        </p:nvSpPr>
        <p:spPr>
          <a:xfrm>
            <a:off x="1" y="1237051"/>
            <a:ext cx="9144000" cy="1231106"/>
          </a:xfrm>
          <a:prstGeom prst="rect">
            <a:avLst/>
          </a:prstGeom>
          <a:solidFill>
            <a:schemeClr val="accent5">
              <a:lumMod val="25000"/>
            </a:schemeClr>
          </a:solidFill>
        </p:spPr>
        <p:txBody>
          <a:bodyPr wrap="square">
            <a:spAutoFit/>
          </a:bodyPr>
          <a:lstStyle/>
          <a:p>
            <a:pPr>
              <a:spcAft>
                <a:spcPts val="1200"/>
              </a:spcAft>
            </a:pPr>
            <a:r>
              <a:rPr lang="en-GB" sz="16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Evaluation aims</a:t>
            </a:r>
          </a:p>
          <a:p>
            <a:pPr marL="285750" lvl="0" indent="-285750">
              <a:spcAft>
                <a:spcPts val="0"/>
              </a:spcAft>
              <a:buFont typeface="Arial" panose="020B0604020202020204" pitchFamily="34" charset="0"/>
              <a:buChar char="•"/>
            </a:pPr>
            <a:r>
              <a:rPr lang="en-GB" sz="16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Measure the profile of locally delivered events or activities and their participants</a:t>
            </a:r>
          </a:p>
          <a:p>
            <a:pPr marL="285750" lvl="0" indent="-285750">
              <a:spcAft>
                <a:spcPts val="0"/>
              </a:spcAft>
              <a:buFont typeface="Arial" panose="020B0604020202020204" pitchFamily="34" charset="0"/>
              <a:buChar char="•"/>
            </a:pPr>
            <a:r>
              <a:rPr lang="en-GB" sz="16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Measure outcomes of local intervention approaches</a:t>
            </a:r>
          </a:p>
          <a:p>
            <a:pPr marL="285750" lvl="0" indent="-285750">
              <a:spcAft>
                <a:spcPts val="0"/>
              </a:spcAft>
              <a:buFont typeface="Arial" panose="020B0604020202020204" pitchFamily="34" charset="0"/>
              <a:buChar char="•"/>
            </a:pPr>
            <a:r>
              <a:rPr lang="en-GB" sz="16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Learn lessons about factors influencing local delivery</a:t>
            </a:r>
          </a:p>
        </p:txBody>
      </p:sp>
      <p:grpSp>
        <p:nvGrpSpPr>
          <p:cNvPr id="3" name="Group 2">
            <a:extLst>
              <a:ext uri="{FF2B5EF4-FFF2-40B4-BE49-F238E27FC236}">
                <a16:creationId xmlns:a16="http://schemas.microsoft.com/office/drawing/2014/main" id="{331B434C-6D9F-4FD4-9D32-3AB328CB1D51}"/>
              </a:ext>
            </a:extLst>
          </p:cNvPr>
          <p:cNvGrpSpPr/>
          <p:nvPr/>
        </p:nvGrpSpPr>
        <p:grpSpPr>
          <a:xfrm>
            <a:off x="4019023" y="5238230"/>
            <a:ext cx="2085444" cy="851750"/>
            <a:chOff x="6283928" y="1893891"/>
            <a:chExt cx="2468880" cy="851750"/>
          </a:xfrm>
        </p:grpSpPr>
        <p:sp>
          <p:nvSpPr>
            <p:cNvPr id="8" name="Speech Bubble: Rectangle 7">
              <a:extLst>
                <a:ext uri="{FF2B5EF4-FFF2-40B4-BE49-F238E27FC236}">
                  <a16:creationId xmlns:a16="http://schemas.microsoft.com/office/drawing/2014/main" id="{392DEB09-67C4-41D3-9F83-30728C503AF4}"/>
                </a:ext>
              </a:extLst>
            </p:cNvPr>
            <p:cNvSpPr/>
            <p:nvPr/>
          </p:nvSpPr>
          <p:spPr>
            <a:xfrm>
              <a:off x="6359406" y="1893891"/>
              <a:ext cx="2393401" cy="851750"/>
            </a:xfrm>
            <a:prstGeom prst="wedgeRectCallout">
              <a:avLst>
                <a:gd name="adj1" fmla="val 47172"/>
                <a:gd name="adj2" fmla="val -770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14" name="Rectangle 13">
              <a:extLst>
                <a:ext uri="{FF2B5EF4-FFF2-40B4-BE49-F238E27FC236}">
                  <a16:creationId xmlns:a16="http://schemas.microsoft.com/office/drawing/2014/main" id="{83A2FC09-942E-46DF-B1A7-2966EB842891}"/>
                </a:ext>
              </a:extLst>
            </p:cNvPr>
            <p:cNvSpPr/>
            <p:nvPr/>
          </p:nvSpPr>
          <p:spPr>
            <a:xfrm>
              <a:off x="6283928" y="1914643"/>
              <a:ext cx="2468880" cy="830997"/>
            </a:xfrm>
            <a:prstGeom prst="rect">
              <a:avLst/>
            </a:prstGeom>
            <a:ln>
              <a:noFill/>
            </a:ln>
          </p:spPr>
          <p:txBody>
            <a:bodyPr wrap="square">
              <a:spAutoFit/>
            </a:bodyPr>
            <a:lstStyle/>
            <a:p>
              <a:pPr algn="r"/>
              <a:r>
                <a:rPr lang="en-GB" sz="1600" i="1" dirty="0">
                  <a:latin typeface="Helvetica" panose="020B0604020202020204" pitchFamily="34" charset="0"/>
                  <a:cs typeface="Helvetica" panose="020B0604020202020204" pitchFamily="34" charset="0"/>
                </a:rPr>
                <a:t>How strongly do you feel you </a:t>
              </a:r>
              <a:r>
                <a:rPr lang="en-GB" sz="1600" b="1" i="1" dirty="0">
                  <a:latin typeface="Helvetica" panose="020B0604020202020204" pitchFamily="34" charset="0"/>
                  <a:cs typeface="Helvetica" panose="020B0604020202020204" pitchFamily="34" charset="0"/>
                </a:rPr>
                <a:t>belong </a:t>
              </a:r>
              <a:r>
                <a:rPr lang="en-GB" sz="1600" i="1" dirty="0">
                  <a:latin typeface="Helvetica" panose="020B0604020202020204" pitchFamily="34" charset="0"/>
                  <a:cs typeface="Helvetica" panose="020B0604020202020204" pitchFamily="34" charset="0"/>
                </a:rPr>
                <a:t>to the local area?</a:t>
              </a:r>
              <a:endParaRPr lang="en-GB" sz="1600" i="1" dirty="0">
                <a:latin typeface="Helvetica" panose="020B0604020202020204" pitchFamily="34" charset="0"/>
                <a:ea typeface="Calibri" panose="020F0502020204030204" pitchFamily="34" charset="0"/>
                <a:cs typeface="Helvetica" panose="020B0604020202020204" pitchFamily="34" charset="0"/>
              </a:endParaRPr>
            </a:p>
          </p:txBody>
        </p:sp>
      </p:grpSp>
      <p:grpSp>
        <p:nvGrpSpPr>
          <p:cNvPr id="5" name="Group 4">
            <a:extLst>
              <a:ext uri="{FF2B5EF4-FFF2-40B4-BE49-F238E27FC236}">
                <a16:creationId xmlns:a16="http://schemas.microsoft.com/office/drawing/2014/main" id="{FD1585D5-EB17-4123-98FF-CAAFC88414D1}"/>
              </a:ext>
            </a:extLst>
          </p:cNvPr>
          <p:cNvGrpSpPr/>
          <p:nvPr/>
        </p:nvGrpSpPr>
        <p:grpSpPr>
          <a:xfrm>
            <a:off x="6637461" y="5139271"/>
            <a:ext cx="1772383" cy="1435826"/>
            <a:chOff x="7154160" y="2891808"/>
            <a:chExt cx="1772383" cy="1200329"/>
          </a:xfrm>
        </p:grpSpPr>
        <p:sp>
          <p:nvSpPr>
            <p:cNvPr id="11" name="Speech Bubble: Rectangle 10">
              <a:extLst>
                <a:ext uri="{FF2B5EF4-FFF2-40B4-BE49-F238E27FC236}">
                  <a16:creationId xmlns:a16="http://schemas.microsoft.com/office/drawing/2014/main" id="{D3D77CA0-A42C-4BE1-886D-D49F1CE7EE18}"/>
                </a:ext>
              </a:extLst>
            </p:cNvPr>
            <p:cNvSpPr/>
            <p:nvPr/>
          </p:nvSpPr>
          <p:spPr>
            <a:xfrm>
              <a:off x="7154160" y="2891808"/>
              <a:ext cx="1680944" cy="1200329"/>
            </a:xfrm>
            <a:prstGeom prst="wedgeRectCallout">
              <a:avLst>
                <a:gd name="adj1" fmla="val -3951"/>
                <a:gd name="adj2" fmla="val 630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15" name="Rectangle 14">
              <a:extLst>
                <a:ext uri="{FF2B5EF4-FFF2-40B4-BE49-F238E27FC236}">
                  <a16:creationId xmlns:a16="http://schemas.microsoft.com/office/drawing/2014/main" id="{89F7AE8E-2A14-4160-BC2E-24DF02F49919}"/>
                </a:ext>
              </a:extLst>
            </p:cNvPr>
            <p:cNvSpPr/>
            <p:nvPr/>
          </p:nvSpPr>
          <p:spPr>
            <a:xfrm>
              <a:off x="7154160" y="2891808"/>
              <a:ext cx="1772383" cy="1200329"/>
            </a:xfrm>
            <a:prstGeom prst="rect">
              <a:avLst/>
            </a:prstGeom>
            <a:ln>
              <a:noFill/>
            </a:ln>
          </p:spPr>
          <p:txBody>
            <a:bodyPr wrap="square">
              <a:spAutoFit/>
            </a:bodyPr>
            <a:lstStyle/>
            <a:p>
              <a:r>
                <a:rPr lang="en-GB" sz="1200" b="1" i="1" dirty="0">
                  <a:latin typeface="Helvetica" panose="020B0604020202020204" pitchFamily="34" charset="0"/>
                  <a:cs typeface="Helvetica" panose="020B0604020202020204" pitchFamily="34" charset="0"/>
                </a:rPr>
                <a:t>How comfortable do you feel talking to people from different backgrounds to you </a:t>
              </a:r>
              <a:r>
                <a:rPr lang="en-GB" sz="1200" i="1" dirty="0">
                  <a:latin typeface="Helvetica" panose="020B0604020202020204" pitchFamily="34" charset="0"/>
                  <a:cs typeface="Helvetica" panose="020B0604020202020204" pitchFamily="34" charset="0"/>
                </a:rPr>
                <a:t>(more than just saying hello)?</a:t>
              </a:r>
              <a:endParaRPr lang="en-GB" sz="1200" i="1" dirty="0">
                <a:latin typeface="Helvetica" panose="020B0604020202020204" pitchFamily="34" charset="0"/>
                <a:ea typeface="Calibri" panose="020F0502020204030204" pitchFamily="34" charset="0"/>
                <a:cs typeface="Helvetica" panose="020B0604020202020204" pitchFamily="34" charset="0"/>
              </a:endParaRPr>
            </a:p>
          </p:txBody>
        </p:sp>
      </p:grpSp>
      <p:grpSp>
        <p:nvGrpSpPr>
          <p:cNvPr id="4" name="Group 3">
            <a:extLst>
              <a:ext uri="{FF2B5EF4-FFF2-40B4-BE49-F238E27FC236}">
                <a16:creationId xmlns:a16="http://schemas.microsoft.com/office/drawing/2014/main" id="{196C7CB1-E868-40D8-B145-B15C5ABE8F9F}"/>
              </a:ext>
            </a:extLst>
          </p:cNvPr>
          <p:cNvGrpSpPr/>
          <p:nvPr/>
        </p:nvGrpSpPr>
        <p:grpSpPr>
          <a:xfrm>
            <a:off x="552677" y="5546946"/>
            <a:ext cx="3258364" cy="1086066"/>
            <a:chOff x="4180807" y="2780130"/>
            <a:chExt cx="3258364" cy="1200329"/>
          </a:xfrm>
        </p:grpSpPr>
        <p:sp>
          <p:nvSpPr>
            <p:cNvPr id="10" name="Speech Bubble: Rectangle 9">
              <a:extLst>
                <a:ext uri="{FF2B5EF4-FFF2-40B4-BE49-F238E27FC236}">
                  <a16:creationId xmlns:a16="http://schemas.microsoft.com/office/drawing/2014/main" id="{04248504-D3E6-405C-82B6-79388AE27130}"/>
                </a:ext>
              </a:extLst>
            </p:cNvPr>
            <p:cNvSpPr/>
            <p:nvPr/>
          </p:nvSpPr>
          <p:spPr>
            <a:xfrm>
              <a:off x="4180807" y="2780130"/>
              <a:ext cx="3258363" cy="1200329"/>
            </a:xfrm>
            <a:prstGeom prst="wedgeRectCallout">
              <a:avLst>
                <a:gd name="adj1" fmla="val 410"/>
                <a:gd name="adj2" fmla="val 6478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18" name="Rectangle 17">
              <a:extLst>
                <a:ext uri="{FF2B5EF4-FFF2-40B4-BE49-F238E27FC236}">
                  <a16:creationId xmlns:a16="http://schemas.microsoft.com/office/drawing/2014/main" id="{F714BDC5-85FD-40C5-BE5C-3CD60BB070BD}"/>
                </a:ext>
              </a:extLst>
            </p:cNvPr>
            <p:cNvSpPr/>
            <p:nvPr/>
          </p:nvSpPr>
          <p:spPr>
            <a:xfrm>
              <a:off x="4233676" y="2903242"/>
              <a:ext cx="3205495" cy="954107"/>
            </a:xfrm>
            <a:prstGeom prst="rect">
              <a:avLst/>
            </a:prstGeom>
            <a:ln>
              <a:noFill/>
            </a:ln>
          </p:spPr>
          <p:txBody>
            <a:bodyPr wrap="square">
              <a:spAutoFit/>
            </a:bodyPr>
            <a:lstStyle/>
            <a:p>
              <a:r>
                <a:rPr lang="en-GB" sz="1400" i="1" dirty="0">
                  <a:latin typeface="Helvetica" panose="020B0604020202020204" pitchFamily="34" charset="0"/>
                  <a:cs typeface="Helvetica" panose="020B0604020202020204" pitchFamily="34" charset="0"/>
                </a:rPr>
                <a:t>To what extent do you agree or disagree that </a:t>
              </a:r>
              <a:r>
                <a:rPr lang="en-GB" sz="1400" b="1" i="1" dirty="0">
                  <a:latin typeface="Helvetica" panose="020B0604020202020204" pitchFamily="34" charset="0"/>
                  <a:cs typeface="Helvetica" panose="020B0604020202020204" pitchFamily="34" charset="0"/>
                </a:rPr>
                <a:t>residents in this local area respect differences </a:t>
              </a:r>
              <a:r>
                <a:rPr lang="en-GB" sz="1400" i="1" dirty="0">
                  <a:latin typeface="Helvetica" panose="020B0604020202020204" pitchFamily="34" charset="0"/>
                  <a:cs typeface="Helvetica" panose="020B0604020202020204" pitchFamily="34" charset="0"/>
                </a:rPr>
                <a:t>between other people in the area?</a:t>
              </a:r>
              <a:endParaRPr lang="en-GB" sz="1400" i="1" dirty="0">
                <a:latin typeface="Helvetica" panose="020B0604020202020204" pitchFamily="34" charset="0"/>
                <a:ea typeface="Calibri" panose="020F0502020204030204" pitchFamily="34" charset="0"/>
                <a:cs typeface="Helvetica" panose="020B0604020202020204" pitchFamily="34" charset="0"/>
              </a:endParaRPr>
            </a:p>
          </p:txBody>
        </p:sp>
      </p:grpSp>
      <p:sp>
        <p:nvSpPr>
          <p:cNvPr id="2" name="Rectangle 1">
            <a:extLst>
              <a:ext uri="{FF2B5EF4-FFF2-40B4-BE49-F238E27FC236}">
                <a16:creationId xmlns:a16="http://schemas.microsoft.com/office/drawing/2014/main" id="{C28040D6-155B-4A5E-A929-1F9D23AF056B}"/>
              </a:ext>
            </a:extLst>
          </p:cNvPr>
          <p:cNvSpPr/>
          <p:nvPr/>
        </p:nvSpPr>
        <p:spPr>
          <a:xfrm>
            <a:off x="2650220" y="2765409"/>
            <a:ext cx="6159819" cy="2062103"/>
          </a:xfrm>
          <a:prstGeom prst="rect">
            <a:avLst/>
          </a:prstGeom>
        </p:spPr>
        <p:txBody>
          <a:bodyPr wrap="square">
            <a:spAutoFit/>
          </a:bodyPr>
          <a:lstStyle/>
          <a:p>
            <a:pPr marL="228600" indent="-228600">
              <a:buFont typeface="+mj-lt"/>
              <a:buAutoNum type="arabicPeriod"/>
            </a:pPr>
            <a:r>
              <a:rPr lang="en-GB" sz="1600" b="1" dirty="0">
                <a:solidFill>
                  <a:schemeClr val="accent5">
                    <a:lumMod val="25000"/>
                  </a:schemeClr>
                </a:solidFill>
                <a:latin typeface="Helvetica" panose="020B0604020202020204" pitchFamily="34" charset="0"/>
                <a:cs typeface="Helvetica" panose="020B0604020202020204" pitchFamily="34" charset="0"/>
              </a:rPr>
              <a:t>Increased levels of meaningful social mixing between communities</a:t>
            </a:r>
          </a:p>
          <a:p>
            <a:pPr marL="228600" indent="-228600">
              <a:buFont typeface="+mj-lt"/>
              <a:buAutoNum type="arabicPeriod"/>
            </a:pPr>
            <a:r>
              <a:rPr lang="en-GB" sz="1600" b="1" dirty="0">
                <a:solidFill>
                  <a:schemeClr val="accent5">
                    <a:lumMod val="25000"/>
                  </a:schemeClr>
                </a:solidFill>
                <a:latin typeface="Helvetica" panose="020B0604020202020204" pitchFamily="34" charset="0"/>
                <a:cs typeface="Helvetica" panose="020B0604020202020204" pitchFamily="34" charset="0"/>
              </a:rPr>
              <a:t>Feeling more at ease with people from different backgrounds</a:t>
            </a:r>
          </a:p>
          <a:p>
            <a:pPr marL="228600" indent="-228600">
              <a:buFont typeface="+mj-lt"/>
              <a:buAutoNum type="arabicPeriod"/>
            </a:pPr>
            <a:r>
              <a:rPr lang="en-GB" sz="1600" b="1" dirty="0">
                <a:solidFill>
                  <a:schemeClr val="accent5">
                    <a:lumMod val="25000"/>
                  </a:schemeClr>
                </a:solidFill>
                <a:latin typeface="Helvetica" panose="020B0604020202020204" pitchFamily="34" charset="0"/>
                <a:cs typeface="Helvetica" panose="020B0604020202020204" pitchFamily="34" charset="0"/>
              </a:rPr>
              <a:t>Improved feeling that differences between people are respected</a:t>
            </a:r>
          </a:p>
          <a:p>
            <a:pPr marL="228600" indent="-228600">
              <a:buFont typeface="+mj-lt"/>
              <a:buAutoNum type="arabicPeriod"/>
            </a:pPr>
            <a:r>
              <a:rPr lang="en-GB" sz="1600" b="1" dirty="0">
                <a:solidFill>
                  <a:schemeClr val="accent5">
                    <a:lumMod val="25000"/>
                  </a:schemeClr>
                </a:solidFill>
                <a:latin typeface="Helvetica" panose="020B0604020202020204" pitchFamily="34" charset="0"/>
                <a:cs typeface="Helvetica" panose="020B0604020202020204" pitchFamily="34" charset="0"/>
              </a:rPr>
              <a:t>Improved feeling that people from different backgrounds get along well in the local area</a:t>
            </a:r>
          </a:p>
        </p:txBody>
      </p:sp>
      <p:sp>
        <p:nvSpPr>
          <p:cNvPr id="20" name="Rectangle 19">
            <a:extLst>
              <a:ext uri="{FF2B5EF4-FFF2-40B4-BE49-F238E27FC236}">
                <a16:creationId xmlns:a16="http://schemas.microsoft.com/office/drawing/2014/main" id="{070C18FC-CA4F-451C-B767-FB831E263546}"/>
              </a:ext>
            </a:extLst>
          </p:cNvPr>
          <p:cNvSpPr/>
          <p:nvPr/>
        </p:nvSpPr>
        <p:spPr>
          <a:xfrm>
            <a:off x="365496" y="3253029"/>
            <a:ext cx="2125729" cy="1200329"/>
          </a:xfrm>
          <a:prstGeom prst="rect">
            <a:avLst/>
          </a:prstGeom>
        </p:spPr>
        <p:txBody>
          <a:bodyPr wrap="square">
            <a:spAutoFit/>
          </a:bodyPr>
          <a:lstStyle/>
          <a:p>
            <a:pPr algn="r">
              <a:spcAft>
                <a:spcPts val="1200"/>
              </a:spcAft>
            </a:pPr>
            <a:r>
              <a:rPr lang="en-GB" b="1" dirty="0">
                <a:solidFill>
                  <a:schemeClr val="accent5">
                    <a:lumMod val="25000"/>
                  </a:schemeClr>
                </a:solidFill>
                <a:latin typeface="Helvetica" panose="020B0604020202020204" pitchFamily="34" charset="0"/>
                <a:ea typeface="Times New Roman" panose="02020603050405020304" pitchFamily="18" charset="0"/>
                <a:cs typeface="Helvetica" panose="020B0604020202020204" pitchFamily="34" charset="0"/>
              </a:rPr>
              <a:t>Example programme outcomes</a:t>
            </a:r>
          </a:p>
        </p:txBody>
      </p:sp>
      <p:sp>
        <p:nvSpPr>
          <p:cNvPr id="6" name="Title 1">
            <a:extLst>
              <a:ext uri="{FF2B5EF4-FFF2-40B4-BE49-F238E27FC236}">
                <a16:creationId xmlns:a16="http://schemas.microsoft.com/office/drawing/2014/main" id="{323D309A-0D41-BC8A-37D9-D7B50E873470}"/>
              </a:ext>
            </a:extLst>
          </p:cNvPr>
          <p:cNvSpPr txBox="1">
            <a:spLocks/>
          </p:cNvSpPr>
          <p:nvPr/>
        </p:nvSpPr>
        <p:spPr>
          <a:xfrm>
            <a:off x="2363745" y="282903"/>
            <a:ext cx="6603437" cy="656897"/>
          </a:xfrm>
          <a:prstGeom prst="rect">
            <a:avLst/>
          </a:prstGeom>
          <a:solidFill>
            <a:schemeClr val="accent5">
              <a:lumMod val="25000"/>
            </a:schemeClr>
          </a:solidFill>
        </p:spPr>
        <p:txBody>
          <a:bodyPr/>
          <a:lstStyle>
            <a:lvl1pPr algn="r" rtl="0" eaLnBrk="0" fontAlgn="base" hangingPunct="0">
              <a:spcBef>
                <a:spcPct val="0"/>
              </a:spcBef>
              <a:spcAft>
                <a:spcPct val="0"/>
              </a:spcAft>
              <a:defRPr sz="2400">
                <a:solidFill>
                  <a:schemeClr val="hlink"/>
                </a:solidFill>
                <a:latin typeface="+mj-lt"/>
                <a:ea typeface="+mj-ea"/>
                <a:cs typeface="+mj-cs"/>
              </a:defRPr>
            </a:lvl1pPr>
            <a:lvl2pPr algn="r" rtl="0" eaLnBrk="0" fontAlgn="base" hangingPunct="0">
              <a:spcBef>
                <a:spcPct val="0"/>
              </a:spcBef>
              <a:spcAft>
                <a:spcPct val="0"/>
              </a:spcAft>
              <a:defRPr sz="2400">
                <a:solidFill>
                  <a:schemeClr val="hlink"/>
                </a:solidFill>
                <a:latin typeface="Arial" charset="0"/>
              </a:defRPr>
            </a:lvl2pPr>
            <a:lvl3pPr algn="r" rtl="0" eaLnBrk="0" fontAlgn="base" hangingPunct="0">
              <a:spcBef>
                <a:spcPct val="0"/>
              </a:spcBef>
              <a:spcAft>
                <a:spcPct val="0"/>
              </a:spcAft>
              <a:defRPr sz="2400">
                <a:solidFill>
                  <a:schemeClr val="hlink"/>
                </a:solidFill>
                <a:latin typeface="Arial" charset="0"/>
              </a:defRPr>
            </a:lvl3pPr>
            <a:lvl4pPr algn="r" rtl="0" eaLnBrk="0" fontAlgn="base" hangingPunct="0">
              <a:spcBef>
                <a:spcPct val="0"/>
              </a:spcBef>
              <a:spcAft>
                <a:spcPct val="0"/>
              </a:spcAft>
              <a:defRPr sz="2400">
                <a:solidFill>
                  <a:schemeClr val="hlink"/>
                </a:solidFill>
                <a:latin typeface="Arial" charset="0"/>
              </a:defRPr>
            </a:lvl4pPr>
            <a:lvl5pPr algn="r" rtl="0" eaLnBrk="0" fontAlgn="base" hangingPunct="0">
              <a:spcBef>
                <a:spcPct val="0"/>
              </a:spcBef>
              <a:spcAft>
                <a:spcPct val="0"/>
              </a:spcAft>
              <a:defRPr sz="2400">
                <a:solidFill>
                  <a:schemeClr val="hlink"/>
                </a:solidFill>
                <a:latin typeface="Arial" charset="0"/>
              </a:defRPr>
            </a:lvl5pPr>
            <a:lvl6pPr marL="457200" algn="r" rtl="0" fontAlgn="base">
              <a:spcBef>
                <a:spcPct val="0"/>
              </a:spcBef>
              <a:spcAft>
                <a:spcPct val="0"/>
              </a:spcAft>
              <a:defRPr sz="2400">
                <a:solidFill>
                  <a:schemeClr val="hlink"/>
                </a:solidFill>
                <a:latin typeface="Arial" charset="0"/>
              </a:defRPr>
            </a:lvl6pPr>
            <a:lvl7pPr marL="914400" algn="r" rtl="0" fontAlgn="base">
              <a:spcBef>
                <a:spcPct val="0"/>
              </a:spcBef>
              <a:spcAft>
                <a:spcPct val="0"/>
              </a:spcAft>
              <a:defRPr sz="2400">
                <a:solidFill>
                  <a:schemeClr val="hlink"/>
                </a:solidFill>
                <a:latin typeface="Arial" charset="0"/>
              </a:defRPr>
            </a:lvl7pPr>
            <a:lvl8pPr marL="1371600" algn="r" rtl="0" fontAlgn="base">
              <a:spcBef>
                <a:spcPct val="0"/>
              </a:spcBef>
              <a:spcAft>
                <a:spcPct val="0"/>
              </a:spcAft>
              <a:defRPr sz="2400">
                <a:solidFill>
                  <a:schemeClr val="hlink"/>
                </a:solidFill>
                <a:latin typeface="Arial" charset="0"/>
              </a:defRPr>
            </a:lvl8pPr>
            <a:lvl9pPr marL="1828800" algn="r" rtl="0" fontAlgn="base">
              <a:spcBef>
                <a:spcPct val="0"/>
              </a:spcBef>
              <a:spcAft>
                <a:spcPct val="0"/>
              </a:spcAft>
              <a:defRPr sz="2400">
                <a:solidFill>
                  <a:schemeClr val="hlink"/>
                </a:solidFill>
                <a:latin typeface="Arial" charset="0"/>
              </a:defRPr>
            </a:lvl9pPr>
          </a:lstStyle>
          <a:p>
            <a:r>
              <a:rPr lang="en-GB" sz="3600" b="1" kern="0" dirty="0">
                <a:solidFill>
                  <a:schemeClr val="bg1"/>
                </a:solidFill>
                <a:latin typeface="Helvetica" panose="020B0604020202020204" pitchFamily="34" charset="0"/>
                <a:cs typeface="Helvetica" panose="020B0604020202020204" pitchFamily="34" charset="0"/>
              </a:rPr>
              <a:t>Measuring success</a:t>
            </a:r>
          </a:p>
        </p:txBody>
      </p:sp>
    </p:spTree>
    <p:extLst>
      <p:ext uri="{BB962C8B-B14F-4D97-AF65-F5344CB8AC3E}">
        <p14:creationId xmlns:p14="http://schemas.microsoft.com/office/powerpoint/2010/main" val="901725315"/>
      </p:ext>
    </p:extLst>
  </p:cSld>
  <p:clrMapOvr>
    <a:masterClrMapping/>
  </p:clrMapOvr>
</p:sld>
</file>

<file path=ppt/theme/theme1.xml><?xml version="1.0" encoding="utf-8"?>
<a:theme xmlns:a="http://schemas.openxmlformats.org/drawingml/2006/main" name="2012_DCLG_Presentation">
  <a:themeElements>
    <a:clrScheme name="2012_DCLG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2_DCLG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2_DCLG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_DCLG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_DCLG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_DCLG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_DCLG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_DCLG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_DCLG_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_DCLG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_DCLG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_DCLG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_DCLG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_DCLG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a9783d-28d5-4cc0-a06d-9dd3fecb714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9FCBA9BF9632E42B79EAE9BC05B425A" ma:contentTypeVersion="14" ma:contentTypeDescription="Create a new document." ma:contentTypeScope="" ma:versionID="5b11824669b1d6f6ca67287b3d54b7e6">
  <xsd:schema xmlns:xsd="http://www.w3.org/2001/XMLSchema" xmlns:xs="http://www.w3.org/2001/XMLSchema" xmlns:p="http://schemas.microsoft.com/office/2006/metadata/properties" xmlns:ns3="eea9783d-28d5-4cc0-a06d-9dd3fecb7142" xmlns:ns4="99aaf6d9-31b3-4d63-bb73-41bc76350541" targetNamespace="http://schemas.microsoft.com/office/2006/metadata/properties" ma:root="true" ma:fieldsID="7d3d914cfb244b21993831dca2a54324" ns3:_="" ns4:_="">
    <xsd:import namespace="eea9783d-28d5-4cc0-a06d-9dd3fecb7142"/>
    <xsd:import namespace="99aaf6d9-31b3-4d63-bb73-41bc763505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783d-28d5-4cc0-a06d-9dd3fecb7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af6d9-31b3-4d63-bb73-41bc763505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E4A84-ABFD-4A0E-8E5D-01A3E4DD26B1}">
  <ds:schemaRefs>
    <ds:schemaRef ds:uri="http://www.boldonjames.com/2008/01/sie/internal/label"/>
    <ds:schemaRef ds:uri="http://www.w3.org/2001/XMLSchema"/>
  </ds:schemaRefs>
</ds:datastoreItem>
</file>

<file path=customXml/itemProps2.xml><?xml version="1.0" encoding="utf-8"?>
<ds:datastoreItem xmlns:ds="http://schemas.openxmlformats.org/officeDocument/2006/customXml" ds:itemID="{805859C7-8771-4AF7-93C5-7A29D8539EB1}">
  <ds:schemaRefs>
    <ds:schemaRef ds:uri="http://schemas.microsoft.com/sharepoint/v3/contenttype/forms"/>
  </ds:schemaRefs>
</ds:datastoreItem>
</file>

<file path=customXml/itemProps3.xml><?xml version="1.0" encoding="utf-8"?>
<ds:datastoreItem xmlns:ds="http://schemas.openxmlformats.org/officeDocument/2006/customXml" ds:itemID="{815ECB66-3E11-4F5C-B334-9C31851EA578}">
  <ds:schemaRefs>
    <ds:schemaRef ds:uri="http://purl.org/dc/terms/"/>
    <ds:schemaRef ds:uri="http://schemas.openxmlformats.org/package/2006/metadata/core-properties"/>
    <ds:schemaRef ds:uri="http://schemas.microsoft.com/office/2006/documentManagement/types"/>
    <ds:schemaRef ds:uri="99aaf6d9-31b3-4d63-bb73-41bc76350541"/>
    <ds:schemaRef ds:uri="http://purl.org/dc/elements/1.1/"/>
    <ds:schemaRef ds:uri="http://schemas.microsoft.com/office/2006/metadata/properties"/>
    <ds:schemaRef ds:uri="http://schemas.microsoft.com/office/infopath/2007/PartnerControls"/>
    <ds:schemaRef ds:uri="eea9783d-28d5-4cc0-a06d-9dd3fecb7142"/>
    <ds:schemaRef ds:uri="http://www.w3.org/XML/1998/namespace"/>
    <ds:schemaRef ds:uri="http://purl.org/dc/dcmitype/"/>
  </ds:schemaRefs>
</ds:datastoreItem>
</file>

<file path=customXml/itemProps4.xml><?xml version="1.0" encoding="utf-8"?>
<ds:datastoreItem xmlns:ds="http://schemas.openxmlformats.org/officeDocument/2006/customXml" ds:itemID="{01DD1753-17EA-4DFE-86F5-24B65628E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783d-28d5-4cc0-a06d-9dd3fecb7142"/>
    <ds:schemaRef ds:uri="99aaf6d9-31b3-4d63-bb73-41bc7635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DCLG_Powerpoint template</Template>
  <TotalTime>1826</TotalTime>
  <Words>1631</Words>
  <Application>Microsoft Office PowerPoint</Application>
  <PresentationFormat>On-screen Show (4:3)</PresentationFormat>
  <Paragraphs>183</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Helvetica</vt:lpstr>
      <vt:lpstr>Symbol</vt:lpstr>
      <vt:lpstr>Times New Roman</vt:lpstr>
      <vt:lpstr>2012_DCLG_Presentation</vt:lpstr>
      <vt:lpstr>Custom Design</vt:lpstr>
      <vt:lpstr>Integration Area Programme Evaluation  Evgeniya Gorbatsevich March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for Communities and Local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Paul Phipps-Williams</dc:creator>
  <dc:description>Templates by Operandi Limited</dc:description>
  <cp:lastModifiedBy>Marianna Solodcaia</cp:lastModifiedBy>
  <cp:revision>4</cp:revision>
  <dcterms:created xsi:type="dcterms:W3CDTF">2018-01-10T11:28:38Z</dcterms:created>
  <dcterms:modified xsi:type="dcterms:W3CDTF">2023-03-01T17:10:58Z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7c3d9746-c7db-4b3e-8882-367f1d00c458</vt:lpwstr>
  </property>
  <property fmtid="{D5CDD505-2E9C-101B-9397-08002B2CF9AE}" pid="3" name="bjSaver">
    <vt:lpwstr>rZTz/av873zKN28tpyydJlHMK0Sqs6RE</vt:lpwstr>
  </property>
  <property fmtid="{D5CDD505-2E9C-101B-9397-08002B2CF9AE}" pid="4" name="bjDocumentSecurityLabel">
    <vt:lpwstr>No Marking</vt:lpwstr>
  </property>
  <property fmtid="{D5CDD505-2E9C-101B-9397-08002B2CF9AE}" pid="5" name="ContentTypeId">
    <vt:lpwstr>0x010100C9FCBA9BF9632E42B79EAE9BC05B425A</vt:lpwstr>
  </property>
  <property fmtid="{D5CDD505-2E9C-101B-9397-08002B2CF9AE}" pid="6" name="MediaServiceImageTags">
    <vt:lpwstr/>
  </property>
</Properties>
</file>